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56" r:id="rId2"/>
    <p:sldId id="257" r:id="rId3"/>
    <p:sldId id="258" r:id="rId4"/>
    <p:sldId id="259" r:id="rId5"/>
    <p:sldId id="263" r:id="rId6"/>
    <p:sldId id="260"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21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04" d="100"/>
          <a:sy n="104" d="100"/>
        </p:scale>
        <p:origin x="120"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3167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Page PD LPR Council Presentation.pptx, title framing and visual identity.
Cummulative ALPR Benefit Doc.docx, lines 64-72: public safety, privacy, constitutional oath, transparency and accountability.</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Cummulative ALPR Benefit Doc.docx, lines 32-36 and 65-66: investigative uses and human decision-making.
Page PD LPR Council Presentation.pptx, lines 289-319: multi-state homicide suspect example and 6,675 vehicle figure.
08-25 Law Enforcement Technology, Policy, and Public Trust-Summary.docx, lines 33-40: ALPR as a force-multiplier and importance of real-world success stories.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Cummulative ALPR Benefit Doc.docx, lines 41-49 and 59-63: restricted access, 7-day retention, audit records and accountability.
08-26 Establishing a Unified Front on LPR Technology Accountability-Summary.docx, lines 42-50: auditing, mandatory search justification, training, system guardrails and IA workflow.
Flock Technology Council &amp; Community Readiness Guide, page 5 / lines 116-124: training, regular audits, written policy and comprehensive logs.
Page PD LPR Council Presentation.pptx, lines 143-178: authorized user, purpose entered, action logged, audit/response workflow.</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Cummulative ALPR Benefit Doc.docx, lines 31, 38-44 and 51-58: no facial recognition, no driver identification, no continuous tracking, restricted access, investigative lead only, 7-day retention.
Flock Technology Council &amp; Community Readiness Guide, page 3 / lines 40-66: what Flock and Flock LPRs do and do not do.
PPD Flock Camera Fact Sheet_08.11.26.docx, lines 69-76: no facial recognition, person tracking, demographic detection, PII or DMV connectivity (comparison source from Peoria PD).</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BB9E3-C2B6-B727-56D2-FE742D5413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B67715-0315-5A89-70E2-FDDBBE103A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59E638-0DEE-0EEF-2A27-2D76F96C5589}"/>
              </a:ext>
            </a:extLst>
          </p:cNvPr>
          <p:cNvSpPr>
            <a:spLocks noGrp="1"/>
          </p:cNvSpPr>
          <p:nvPr>
            <p:ph type="body" idx="1"/>
          </p:nvPr>
        </p:nvSpPr>
        <p:spPr/>
        <p:txBody>
          <a:bodyPr/>
          <a:lstStyle/>
          <a:p>
            <a:r>
              <a:rPr lang="en-US" dirty="0"/>
              <a:t>[Sources]
Page PD LPR Council Presentation.pptx, title framing and visual identity.
Cummulative ALPR Benefit Doc.docx, lines 64-72: public safety, privacy, constitutional oath, transparency and accountability.</a:t>
            </a:r>
          </a:p>
        </p:txBody>
      </p:sp>
      <p:sp>
        <p:nvSpPr>
          <p:cNvPr id="4" name="Slide Number Placeholder 3">
            <a:extLst>
              <a:ext uri="{FF2B5EF4-FFF2-40B4-BE49-F238E27FC236}">
                <a16:creationId xmlns:a16="http://schemas.microsoft.com/office/drawing/2014/main" id="{7429AAE2-872E-B51C-36E9-3F9DEF8FBBE5}"/>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896670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Cummulative ALPR Benefit Doc.docx, lines 41-49 and 59-66: Page PD restricted access, 7-day retention, audit capability and public-safety purpose.
Page PD LPR Council Presentation.pptx, lines 111-138 and 217-254: Page safeguards and exterior boundary camera strategy.
Flock Technology Council &amp; Community Readiness Guide, pages 3-5 / lines 40-66 and 75-124: configurable retention, role-based access, sharing controls, search justification and audit logs.
PPD Flock Camera Fact Sheet_08.11.26.docx, lines 43-50 and 84-102: Peoria 30-day retention, Arizona-only sharing, monthly audits and 57 authorized users.
08-26 Establishing a Unified Front on LPR Technology Accountability-Summary.docx, lines 42-61: weekly/quarterly audit examples, partner vetting, sharing models and vendor controls.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Reserved slide for Council questions; intentionally left open for later insertion.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92758-C0E7-83EF-B916-04C7820B00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1BF807-1FAF-A37E-69FD-326A25A9EA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A7B58A-7D24-9837-A105-8E516698F263}"/>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5A7C03E0-5924-43F7-90E2-762B5449C161}"/>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1473525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196D2-2226-EC7A-359D-1CCF13CBE2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E57744-0347-ABA8-A9F4-ABEAB4162F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44FF7C-2802-6D7C-EAFE-427DFE75EEF4}"/>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F073C7F8-5F93-BC0E-7C0D-906AB2F6E8F0}"/>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3901915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6D875-FD82-890D-7FC0-26F98FBF4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E78776-4A3C-4D11-52FD-C5730B8F7E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9C0DE-C328-A82C-0B46-5E8E23368FDF}"/>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B53EAA1B-E489-92AC-3A84-92B209F1A52F}"/>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457600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A4124-3D56-14CC-4C79-FCC6C16915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6382D5-AC58-6801-76E7-58FDB01C18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FC8D9-F09F-7ACC-5F8C-15FFCBBED24D}"/>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7E1098FD-282C-4D3B-E11D-F69DBE1E182D}"/>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263321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F9E23-01B2-00A7-E0C0-93FDDA58D3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61727C-4C01-FAA3-788A-9969D7D61C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A9963B-B9B4-249A-5DB8-AEF4DC87A554}"/>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8B2D6031-3313-354C-3BFF-0113A0D1823D}"/>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038301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D6E11-EDBA-5558-1C95-538BA3EE79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874E09-9DD1-99A8-F80C-30FC322E4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B4F765-CFE9-5B8B-C3B6-FC6CFF880730}"/>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83F2EF4B-EACE-34A8-34CB-821D862632D5}"/>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7239907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DBD1C-1610-75C7-21AC-F82A85766F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BD085C-825D-F5A3-F9F7-45257A3271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661A8-4FE4-169C-EC37-E55FA671182D}"/>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9358963F-392E-F80D-07AB-FB9BA912904C}"/>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22112274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F9755-B55A-426F-63B4-B206C18ED4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E15604-31DF-193A-98F5-0CF37DCF04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FCCC96-1769-FEFC-73AF-49FF12328FA0}"/>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37BC7053-7A75-A19D-CA25-71904951B03B}"/>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5491802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9FB61-1E6E-3687-78C9-1BF0AD3AB8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91B8F2-2A0A-0A19-C67D-46D8377E9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BA74A2-2207-D3B5-065D-F236DF93ABF3}"/>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877E6919-B377-3472-45AA-A73832359A98}"/>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539036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D5131-324D-6C19-FF9D-0486933C00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81F8DC-9F84-31BE-40ED-79EE042741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E8CDD-82FF-301C-B913-372A2245ABB7}"/>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7D4A2920-FE89-37A0-83FB-FE8978B558AA}"/>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24515782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3526F-C790-7DD5-4771-E9A63A226C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0FAB3B-D8B6-2333-C1C0-EC3E99FF08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BC2D67-FEB3-D889-064B-D55E66FD5078}"/>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5D7AA08C-DBD2-A901-0475-BF4332F45C18}"/>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5235579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6129C-ED1F-0E03-BB2D-42F4817E46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D60D1-0CE4-103B-A5E4-C0F4CD8EBE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87BBF6-1EC0-E159-BC79-998D8E99AB7B}"/>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B35F890D-447A-74E4-5AEE-5FD3B4AB3CED}"/>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049093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89F15-4909-93C0-309E-DC34669B65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ADD739-3780-BE1A-F526-9E6DE8816B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BA3970-9986-9044-B21D-1214BAD69E1F}"/>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A9EC22D1-0079-FB2F-E7D9-B67380512AAF}"/>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0601491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32D23-C9DD-1E35-0C4A-69331AD5C3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299E3D-8EA9-4E56-DB67-8E66C8A08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1FD259-2D77-6C12-6C2B-237EA44914F6}"/>
              </a:ext>
            </a:extLst>
          </p:cNvPr>
          <p:cNvSpPr>
            <a:spLocks noGrp="1"/>
          </p:cNvSpPr>
          <p:nvPr>
            <p:ph type="body" idx="1"/>
          </p:nvPr>
        </p:nvSpPr>
        <p:spPr/>
        <p:txBody>
          <a:bodyPr/>
          <a:lstStyle/>
          <a:p>
            <a:r>
              <a:rPr lang="en-US" dirty="0"/>
              <a:t>[Sources]
Cummulative ALPR Benefit Doc.docx, lines 59-72: accountability, constitutional oath, transparency and public trust framing.
08-25 Law Enforcement Technology, Policy, and Public Trust-Summary.docx, lines 33-40: proactive community engagement, policy transparency and success stories.
08-26 Establishing a Unified Front on LPR Technology Accountability-Summary.docx, lines 64-69: accountability-first communications and transparency artifacts.
Flock Technology Council &amp; Community Readiness Guide, page 6 / lines 137-169: council briefings, stakeholder engagement, outcomes metrics and regular reporting.
Page PD LPR Council Presentation.pptx, lines 323-352: aggregate public reporting, no raw data publication, regular audits and recommended Council message.</a:t>
            </a:r>
          </a:p>
        </p:txBody>
      </p:sp>
      <p:sp>
        <p:nvSpPr>
          <p:cNvPr id="4" name="Slide Number Placeholder 3">
            <a:extLst>
              <a:ext uri="{FF2B5EF4-FFF2-40B4-BE49-F238E27FC236}">
                <a16:creationId xmlns:a16="http://schemas.microsoft.com/office/drawing/2014/main" id="{3226DF79-2E7C-E110-0E41-27BD4B725C95}"/>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3576018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A5FA1-345F-AFA0-65F9-1816447EA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7FC579-1944-9942-029A-D5AB2B1E07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FED23F-E1E2-54D1-658F-E7A6B67C8311}"/>
              </a:ext>
            </a:extLst>
          </p:cNvPr>
          <p:cNvSpPr>
            <a:spLocks noGrp="1"/>
          </p:cNvSpPr>
          <p:nvPr>
            <p:ph type="body" idx="1"/>
          </p:nvPr>
        </p:nvSpPr>
        <p:spPr/>
        <p:txBody>
          <a:bodyPr/>
          <a:lstStyle/>
          <a:p>
            <a:r>
              <a:rPr lang="en-US" dirty="0"/>
              <a:t>[Sources]
Page PD LPR Council Presentation.pptx, title framing and visual identity.
Cummulative ALPR Benefit Doc.docx, lines 64-72: public safety, privacy, constitutional oath, transparency and accountability.</a:t>
            </a:r>
          </a:p>
        </p:txBody>
      </p:sp>
      <p:sp>
        <p:nvSpPr>
          <p:cNvPr id="4" name="Slide Number Placeholder 3">
            <a:extLst>
              <a:ext uri="{FF2B5EF4-FFF2-40B4-BE49-F238E27FC236}">
                <a16:creationId xmlns:a16="http://schemas.microsoft.com/office/drawing/2014/main" id="{FBF1C7DF-EC19-C2FF-22C6-90DA6593505F}"/>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2236166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ASE">
    <p:bg>
      <p:bgPr>
        <a:solidFill>
          <a:srgbClr val="0B2136"/>
        </a:solidFill>
        <a:effectLst/>
      </p:bgPr>
    </p:bg>
    <p:spTree>
      <p:nvGrpSpPr>
        <p:cNvPr id="1" name=""/>
        <p:cNvGrpSpPr/>
        <p:nvPr/>
      </p:nvGrpSpPr>
      <p:grpSpPr>
        <a:xfrm>
          <a:off x="0" y="0"/>
          <a:ext cx="0" cy="0"/>
          <a:chOff x="0" y="0"/>
          <a:chExt cx="0" cy="0"/>
        </a:xfrm>
      </p:grpSpPr>
      <p:sp>
        <p:nvSpPr>
          <p:cNvPr id="2" name="Shape 0"/>
          <p:cNvSpPr/>
          <p:nvPr/>
        </p:nvSpPr>
        <p:spPr>
          <a:xfrm>
            <a:off x="502920" y="6501384"/>
            <a:ext cx="11201400" cy="0"/>
          </a:xfrm>
          <a:prstGeom prst="line">
            <a:avLst/>
          </a:prstGeom>
          <a:noFill/>
          <a:ln w="12700">
            <a:solidFill>
              <a:srgbClr val="1C425F"/>
            </a:solidFill>
            <a:prstDash val="solid"/>
          </a:ln>
        </p:spPr>
        <p:txBody>
          <a:bodyPr/>
          <a:lstStyle/>
          <a:p>
            <a:endParaRPr lang="en-US"/>
          </a:p>
        </p:txBody>
      </p:sp>
      <p:sp>
        <p:nvSpPr>
          <p:cNvPr id="3" name="Text 1"/>
          <p:cNvSpPr/>
          <p:nvPr/>
        </p:nvSpPr>
        <p:spPr>
          <a:xfrm>
            <a:off x="502920" y="6547104"/>
            <a:ext cx="6126480" cy="137160"/>
          </a:xfrm>
          <a:prstGeom prst="rect">
            <a:avLst/>
          </a:prstGeom>
          <a:noFill/>
          <a:ln/>
        </p:spPr>
        <p:txBody>
          <a:bodyPr wrap="square" lIns="0" tIns="0" rIns="0" bIns="0" rtlCol="0" anchor="ctr"/>
          <a:lstStyle/>
          <a:p>
            <a:pPr marL="0" indent="0">
              <a:buNone/>
            </a:pPr>
            <a:r>
              <a:rPr lang="en-US" sz="650" dirty="0">
                <a:solidFill>
                  <a:srgbClr val="6F8495"/>
                </a:solidFill>
                <a:latin typeface="Aptos" pitchFamily="34" charset="0"/>
                <a:ea typeface="Aptos" pitchFamily="34" charset="-122"/>
                <a:cs typeface="Aptos" pitchFamily="34" charset="-120"/>
              </a:rPr>
              <a:t>Page Police Department | License Plate Reader Technology</a:t>
            </a:r>
            <a:endParaRPr lang="en-US" sz="650" dirty="0"/>
          </a:p>
        </p:txBody>
      </p:sp>
      <p:sp>
        <p:nvSpPr>
          <p:cNvPr id="25"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2136"/>
        </a:solidFill>
        <a:effectLst/>
      </p:bgPr>
    </p:bg>
    <p:spTree>
      <p:nvGrpSpPr>
        <p:cNvPr id="1" name=""/>
        <p:cNvGrpSpPr/>
        <p:nvPr/>
      </p:nvGrpSpPr>
      <p:grpSpPr>
        <a:xfrm>
          <a:off x="0" y="0"/>
          <a:ext cx="0" cy="0"/>
          <a:chOff x="0" y="0"/>
          <a:chExt cx="0" cy="0"/>
        </a:xfrm>
      </p:grpSpPr>
      <p:sp>
        <p:nvSpPr>
          <p:cNvPr id="3" name="Shape 0"/>
          <p:cNvSpPr/>
          <p:nvPr/>
        </p:nvSpPr>
        <p:spPr>
          <a:xfrm>
            <a:off x="0" y="0"/>
            <a:ext cx="5623560" cy="6858000"/>
          </a:xfrm>
          <a:prstGeom prst="rect">
            <a:avLst/>
          </a:prstGeom>
          <a:solidFill>
            <a:srgbClr val="0B2136"/>
          </a:solidFill>
          <a:ln w="12700">
            <a:solidFill>
              <a:srgbClr val="0B2136">
                <a:alpha val="0"/>
              </a:srgbClr>
            </a:solidFill>
            <a:prstDash val="solid"/>
          </a:ln>
        </p:spPr>
        <p:txBody>
          <a:bodyPr/>
          <a:lstStyle/>
          <a:p>
            <a:endParaRPr lang="en-US"/>
          </a:p>
        </p:txBody>
      </p:sp>
      <p:sp>
        <p:nvSpPr>
          <p:cNvPr id="4" name="Shape 1"/>
          <p:cNvSpPr/>
          <p:nvPr/>
        </p:nvSpPr>
        <p:spPr>
          <a:xfrm>
            <a:off x="4718304" y="0"/>
            <a:ext cx="2103120" cy="6858000"/>
          </a:xfrm>
          <a:prstGeom prst="rect">
            <a:avLst/>
          </a:prstGeom>
          <a:solidFill>
            <a:srgbClr val="0B2136">
              <a:alpha val="65000"/>
            </a:srgbClr>
          </a:solidFill>
          <a:ln w="12700">
            <a:solidFill>
              <a:srgbClr val="0B2136">
                <a:alpha val="0"/>
              </a:srgbClr>
            </a:solidFill>
            <a:prstDash val="solid"/>
          </a:ln>
        </p:spPr>
        <p:txBody>
          <a:bodyPr/>
          <a:lstStyle/>
          <a:p>
            <a:endParaRPr lang="en-US"/>
          </a:p>
        </p:txBody>
      </p:sp>
      <p:sp>
        <p:nvSpPr>
          <p:cNvPr id="5" name="Shape 2"/>
          <p:cNvSpPr/>
          <p:nvPr/>
        </p:nvSpPr>
        <p:spPr>
          <a:xfrm>
            <a:off x="5623560" y="675917"/>
            <a:ext cx="0" cy="5806440"/>
          </a:xfrm>
          <a:prstGeom prst="line">
            <a:avLst/>
          </a:prstGeom>
          <a:noFill/>
          <a:ln w="17780">
            <a:solidFill>
              <a:srgbClr val="D9A62E"/>
            </a:solidFill>
            <a:prstDash val="solid"/>
          </a:ln>
        </p:spPr>
        <p:txBody>
          <a:bodyPr/>
          <a:lstStyle/>
          <a:p>
            <a:endParaRPr lang="en-US"/>
          </a:p>
        </p:txBody>
      </p:sp>
      <p:sp>
        <p:nvSpPr>
          <p:cNvPr id="6" name="Text 3"/>
          <p:cNvSpPr/>
          <p:nvPr/>
        </p:nvSpPr>
        <p:spPr>
          <a:xfrm>
            <a:off x="279682" y="1417320"/>
            <a:ext cx="3429000" cy="1005840"/>
          </a:xfrm>
          <a:prstGeom prst="rect">
            <a:avLst/>
          </a:prstGeom>
          <a:noFill/>
          <a:ln/>
        </p:spPr>
        <p:txBody>
          <a:bodyPr wrap="square" lIns="0" tIns="0" rIns="0" bIns="0" rtlCol="0" anchor="ctr"/>
          <a:lstStyle/>
          <a:p>
            <a:pPr marL="0" indent="0">
              <a:buNone/>
            </a:pPr>
            <a:r>
              <a:rPr lang="en-US" sz="2700" b="1" dirty="0">
                <a:solidFill>
                  <a:srgbClr val="F5F7F9"/>
                </a:solidFill>
                <a:latin typeface="Aptos Display" pitchFamily="34" charset="0"/>
                <a:ea typeface="Aptos Display" pitchFamily="34" charset="-122"/>
                <a:cs typeface="Aptos Display" pitchFamily="34" charset="-120"/>
              </a:rPr>
              <a:t>License Plate Reader</a:t>
            </a:r>
            <a:endParaRPr lang="en-US" sz="2700" dirty="0"/>
          </a:p>
          <a:p>
            <a:pPr marL="0" indent="0">
              <a:buNone/>
            </a:pPr>
            <a:r>
              <a:rPr lang="en-US" sz="2700" b="1" dirty="0">
                <a:solidFill>
                  <a:srgbClr val="F5F7F9"/>
                </a:solidFill>
                <a:latin typeface="Aptos Display" pitchFamily="34" charset="0"/>
                <a:ea typeface="Aptos Display" pitchFamily="34" charset="-122"/>
                <a:cs typeface="Aptos Display" pitchFamily="34" charset="-120"/>
              </a:rPr>
              <a:t>Technology</a:t>
            </a:r>
            <a:endParaRPr lang="en-US" sz="2700" dirty="0"/>
          </a:p>
        </p:txBody>
      </p:sp>
      <p:sp>
        <p:nvSpPr>
          <p:cNvPr id="7" name="Text 4"/>
          <p:cNvSpPr/>
          <p:nvPr/>
        </p:nvSpPr>
        <p:spPr>
          <a:xfrm>
            <a:off x="279682" y="2542032"/>
            <a:ext cx="3108960" cy="256032"/>
          </a:xfrm>
          <a:prstGeom prst="rect">
            <a:avLst/>
          </a:prstGeom>
          <a:noFill/>
          <a:ln/>
        </p:spPr>
        <p:txBody>
          <a:bodyPr wrap="square" lIns="0" tIns="0" rIns="0" bIns="0" rtlCol="0" anchor="ctr"/>
          <a:lstStyle/>
          <a:p>
            <a:pPr marL="0" indent="0">
              <a:buNone/>
            </a:pPr>
            <a:r>
              <a:rPr lang="en-US" sz="1200" b="1" dirty="0">
                <a:solidFill>
                  <a:srgbClr val="D9A62E"/>
                </a:solidFill>
              </a:rPr>
              <a:t>City Council Briefing</a:t>
            </a:r>
            <a:endParaRPr lang="en-US" sz="1200" dirty="0"/>
          </a:p>
        </p:txBody>
      </p:sp>
      <p:sp>
        <p:nvSpPr>
          <p:cNvPr id="8" name="Text 5"/>
          <p:cNvSpPr/>
          <p:nvPr/>
        </p:nvSpPr>
        <p:spPr>
          <a:xfrm>
            <a:off x="279682" y="2990088"/>
            <a:ext cx="3401568" cy="640080"/>
          </a:xfrm>
          <a:prstGeom prst="rect">
            <a:avLst/>
          </a:prstGeom>
          <a:noFill/>
          <a:ln/>
        </p:spPr>
        <p:txBody>
          <a:bodyPr wrap="square" lIns="0" tIns="0" rIns="0" bIns="0" rtlCol="0" anchor="ctr"/>
          <a:lstStyle/>
          <a:p>
            <a:pPr marL="0" indent="0">
              <a:buNone/>
            </a:pPr>
            <a:r>
              <a:rPr lang="en-US" sz="1200" dirty="0">
                <a:solidFill>
                  <a:srgbClr val="DDE6ED"/>
                </a:solidFill>
              </a:rPr>
              <a:t>Public safety value, privacy, accountability,</a:t>
            </a:r>
            <a:endParaRPr lang="en-US" sz="1200" dirty="0"/>
          </a:p>
          <a:p>
            <a:pPr marL="0" indent="0">
              <a:buNone/>
            </a:pPr>
            <a:r>
              <a:rPr lang="en-US" sz="1200" dirty="0">
                <a:solidFill>
                  <a:srgbClr val="DDE6ED"/>
                </a:solidFill>
              </a:rPr>
              <a:t>and transparent governance.</a:t>
            </a:r>
            <a:endParaRPr lang="en-US" sz="1200" dirty="0"/>
          </a:p>
        </p:txBody>
      </p:sp>
      <p:pic>
        <p:nvPicPr>
          <p:cNvPr id="14" name="Picture 13">
            <a:extLst>
              <a:ext uri="{FF2B5EF4-FFF2-40B4-BE49-F238E27FC236}">
                <a16:creationId xmlns:a16="http://schemas.microsoft.com/office/drawing/2014/main" id="{4A3B45C8-738A-B32E-D543-214FBCAE3B66}"/>
              </a:ext>
            </a:extLst>
          </p:cNvPr>
          <p:cNvPicPr>
            <a:picLocks noChangeAspect="1"/>
          </p:cNvPicPr>
          <p:nvPr/>
        </p:nvPicPr>
        <p:blipFill>
          <a:blip r:embed="rId3"/>
          <a:stretch>
            <a:fillRect/>
          </a:stretch>
        </p:blipFill>
        <p:spPr>
          <a:xfrm>
            <a:off x="163579" y="4348480"/>
            <a:ext cx="1950158" cy="2362237"/>
          </a:xfrm>
          <a:prstGeom prst="rect">
            <a:avLst/>
          </a:prstGeom>
        </p:spPr>
      </p:pic>
      <p:pic>
        <p:nvPicPr>
          <p:cNvPr id="9" name="Picture 8">
            <a:extLst>
              <a:ext uri="{FF2B5EF4-FFF2-40B4-BE49-F238E27FC236}">
                <a16:creationId xmlns:a16="http://schemas.microsoft.com/office/drawing/2014/main" id="{A1962490-BD46-B107-4F5B-ED41A257B0DA}"/>
              </a:ext>
            </a:extLst>
          </p:cNvPr>
          <p:cNvPicPr>
            <a:picLocks noChangeAspect="1"/>
          </p:cNvPicPr>
          <p:nvPr/>
        </p:nvPicPr>
        <p:blipFill>
          <a:blip r:embed="rId4">
            <a:alphaModFix amt="62000"/>
            <a:extLst>
              <a:ext uri="{BEBA8EAE-BF5A-486C-A8C5-ECC9F3942E4B}">
                <a14:imgProps xmlns:a14="http://schemas.microsoft.com/office/drawing/2010/main">
                  <a14:imgLayer r:embed="rId5">
                    <a14:imgEffect>
                      <a14:artisticCrisscrossEtching/>
                    </a14:imgEffect>
                  </a14:imgLayer>
                </a14:imgProps>
              </a:ext>
            </a:extLst>
          </a:blip>
          <a:stretch>
            <a:fillRect/>
          </a:stretch>
        </p:blipFill>
        <p:spPr>
          <a:xfrm>
            <a:off x="5993209" y="0"/>
            <a:ext cx="619879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1"/>
          <p:cNvSpPr/>
          <p:nvPr/>
        </p:nvSpPr>
        <p:spPr>
          <a:xfrm>
            <a:off x="658368" y="612648"/>
            <a:ext cx="10698480" cy="365760"/>
          </a:xfrm>
          <a:prstGeom prst="rect">
            <a:avLst/>
          </a:prstGeom>
          <a:noFill/>
          <a:ln/>
        </p:spPr>
        <p:txBody>
          <a:bodyPr wrap="square" lIns="0" tIns="0" rIns="0" bIns="0" rtlCol="0" anchor="ctr"/>
          <a:lstStyle/>
          <a:p>
            <a:pPr marL="0" indent="0">
              <a:buNone/>
            </a:pPr>
            <a:r>
              <a:rPr lang="en-US" sz="2300" b="1" dirty="0">
                <a:solidFill>
                  <a:srgbClr val="F5F7F9"/>
                </a:solidFill>
                <a:latin typeface="Aptos Display" pitchFamily="34" charset="0"/>
                <a:ea typeface="Aptos Display" pitchFamily="34" charset="-122"/>
                <a:cs typeface="Aptos Display" pitchFamily="34" charset="-120"/>
              </a:rPr>
              <a:t>Why Page Uses LPR Technology</a:t>
            </a:r>
            <a:endParaRPr lang="en-US" sz="2300" dirty="0"/>
          </a:p>
        </p:txBody>
      </p:sp>
      <p:sp>
        <p:nvSpPr>
          <p:cNvPr id="4" name="Text 2"/>
          <p:cNvSpPr/>
          <p:nvPr/>
        </p:nvSpPr>
        <p:spPr>
          <a:xfrm>
            <a:off x="658368" y="1097280"/>
            <a:ext cx="10424160" cy="237744"/>
          </a:xfrm>
          <a:prstGeom prst="rect">
            <a:avLst/>
          </a:prstGeom>
          <a:noFill/>
          <a:ln/>
        </p:spPr>
        <p:txBody>
          <a:bodyPr wrap="square" lIns="0" tIns="0" rIns="0" bIns="0" rtlCol="0" anchor="ctr"/>
          <a:lstStyle/>
          <a:p>
            <a:pPr marL="0" indent="0">
              <a:buNone/>
            </a:pPr>
            <a:r>
              <a:rPr lang="en-US" sz="1050" dirty="0">
                <a:solidFill>
                  <a:srgbClr val="9FB0BE"/>
                </a:solidFill>
              </a:rPr>
              <a:t>A focused investigative tool that helps personnel find vehicle leads faster — while officers still make the decisions.</a:t>
            </a:r>
            <a:endParaRPr lang="en-US" sz="1050" dirty="0"/>
          </a:p>
        </p:txBody>
      </p:sp>
      <p:sp>
        <p:nvSpPr>
          <p:cNvPr id="5" name="Shape 3"/>
          <p:cNvSpPr/>
          <p:nvPr/>
        </p:nvSpPr>
        <p:spPr>
          <a:xfrm>
            <a:off x="658368" y="1481328"/>
            <a:ext cx="960120" cy="0"/>
          </a:xfrm>
          <a:prstGeom prst="line">
            <a:avLst/>
          </a:prstGeom>
          <a:noFill/>
          <a:ln w="27940">
            <a:solidFill>
              <a:srgbClr val="D9A62E"/>
            </a:solidFill>
            <a:prstDash val="solid"/>
          </a:ln>
        </p:spPr>
        <p:txBody>
          <a:bodyPr/>
          <a:lstStyle/>
          <a:p>
            <a:endParaRPr lang="en-US"/>
          </a:p>
        </p:txBody>
      </p:sp>
      <p:sp>
        <p:nvSpPr>
          <p:cNvPr id="7" name="Shape 4"/>
          <p:cNvSpPr/>
          <p:nvPr/>
        </p:nvSpPr>
        <p:spPr>
          <a:xfrm>
            <a:off x="6628364" y="1333038"/>
            <a:ext cx="5422736" cy="2852928"/>
          </a:xfrm>
          <a:prstGeom prst="rect">
            <a:avLst/>
          </a:prstGeom>
          <a:solidFill>
            <a:srgbClr val="0B2136">
              <a:alpha val="72000"/>
            </a:srgbClr>
          </a:solidFill>
          <a:ln w="12700">
            <a:solidFill>
              <a:srgbClr val="D9A62E"/>
            </a:solidFill>
            <a:prstDash val="solid"/>
          </a:ln>
        </p:spPr>
        <p:txBody>
          <a:bodyPr/>
          <a:lstStyle/>
          <a:p>
            <a:endParaRPr lang="en-US"/>
          </a:p>
        </p:txBody>
      </p:sp>
      <p:sp>
        <p:nvSpPr>
          <p:cNvPr id="8" name="Text 5"/>
          <p:cNvSpPr/>
          <p:nvPr/>
        </p:nvSpPr>
        <p:spPr>
          <a:xfrm>
            <a:off x="713232" y="1783080"/>
            <a:ext cx="5897880" cy="2240280"/>
          </a:xfrm>
          <a:prstGeom prst="rect">
            <a:avLst/>
          </a:prstGeom>
          <a:noFill/>
          <a:ln/>
        </p:spPr>
        <p:txBody>
          <a:bodyPr wrap="square" lIns="381" tIns="381" rIns="381" bIns="381" rtlCol="0" anchor="t"/>
          <a:lstStyle/>
          <a:p>
            <a:pPr marL="177800" indent="-177800">
              <a:buSzPct val="100000"/>
              <a:buChar char="•"/>
            </a:pPr>
            <a:r>
              <a:rPr lang="en-US" sz="1130" dirty="0">
                <a:solidFill>
                  <a:srgbClr val="DDE6ED"/>
                </a:solidFill>
              </a:rPr>
              <a:t>Locate stolen vehicles and vehicles connected to crimes.</a:t>
            </a:r>
            <a:endParaRPr lang="en-US" sz="1130" dirty="0"/>
          </a:p>
          <a:p>
            <a:pPr marL="177800" indent="-177800">
              <a:buSzPct val="100000"/>
              <a:buChar char="•"/>
            </a:pPr>
            <a:r>
              <a:rPr lang="en-US" sz="1130" dirty="0">
                <a:solidFill>
                  <a:srgbClr val="DDE6ED"/>
                </a:solidFill>
              </a:rPr>
              <a:t>Assist with missing, endangered, or wanted persons when a vehicle is involved.</a:t>
            </a:r>
            <a:endParaRPr lang="en-US" sz="1130" dirty="0"/>
          </a:p>
          <a:p>
            <a:pPr marL="177800" indent="-177800">
              <a:buSzPct val="100000"/>
              <a:buChar char="•"/>
            </a:pPr>
            <a:r>
              <a:rPr lang="en-US" sz="1130" dirty="0">
                <a:solidFill>
                  <a:srgbClr val="DDE6ED"/>
                </a:solidFill>
              </a:rPr>
              <a:t>Develop investigative leads that may otherwise take hours or days to identify.</a:t>
            </a:r>
            <a:endParaRPr lang="en-US" sz="1130" dirty="0"/>
          </a:p>
          <a:p>
            <a:pPr marL="177800" indent="-177800">
              <a:buSzPct val="100000"/>
              <a:buChar char="•"/>
            </a:pPr>
            <a:r>
              <a:rPr lang="en-US" sz="1130" dirty="0">
                <a:solidFill>
                  <a:srgbClr val="DDE6ED"/>
                </a:solidFill>
              </a:rPr>
              <a:t>Support faster, safer decisions with objective vehicle-detection information.</a:t>
            </a:r>
            <a:endParaRPr lang="en-US" sz="1130" dirty="0"/>
          </a:p>
        </p:txBody>
      </p:sp>
      <p:sp>
        <p:nvSpPr>
          <p:cNvPr id="9" name="Shape 6"/>
          <p:cNvSpPr/>
          <p:nvPr/>
        </p:nvSpPr>
        <p:spPr>
          <a:xfrm>
            <a:off x="281911" y="3119741"/>
            <a:ext cx="5897880" cy="1444752"/>
          </a:xfrm>
          <a:prstGeom prst="roundRect">
            <a:avLst>
              <a:gd name="adj" fmla="val 3165"/>
            </a:avLst>
          </a:prstGeom>
          <a:solidFill>
            <a:srgbClr val="1A405F"/>
          </a:solidFill>
          <a:ln w="16510">
            <a:solidFill>
              <a:srgbClr val="D9A62E"/>
            </a:solidFill>
            <a:prstDash val="solid"/>
          </a:ln>
        </p:spPr>
        <p:txBody>
          <a:bodyPr/>
          <a:lstStyle/>
          <a:p>
            <a:endParaRPr lang="en-US"/>
          </a:p>
        </p:txBody>
      </p:sp>
      <p:sp>
        <p:nvSpPr>
          <p:cNvPr id="10" name="Text 7"/>
          <p:cNvSpPr/>
          <p:nvPr/>
        </p:nvSpPr>
        <p:spPr>
          <a:xfrm>
            <a:off x="501367" y="3311765"/>
            <a:ext cx="1508760" cy="201168"/>
          </a:xfrm>
          <a:prstGeom prst="rect">
            <a:avLst/>
          </a:prstGeom>
          <a:noFill/>
          <a:ln/>
        </p:spPr>
        <p:txBody>
          <a:bodyPr wrap="square" lIns="0" tIns="0" rIns="0" bIns="0" rtlCol="0" anchor="ctr"/>
          <a:lstStyle/>
          <a:p>
            <a:pPr marL="0" indent="0">
              <a:buNone/>
            </a:pPr>
            <a:r>
              <a:rPr lang="en-US" sz="800" b="1" dirty="0">
                <a:solidFill>
                  <a:srgbClr val="D9A62E"/>
                </a:solidFill>
              </a:rPr>
              <a:t>PAGE PD EXAMPLE</a:t>
            </a:r>
            <a:endParaRPr lang="en-US" sz="800" dirty="0"/>
          </a:p>
        </p:txBody>
      </p:sp>
      <p:sp>
        <p:nvSpPr>
          <p:cNvPr id="11" name="Text 8"/>
          <p:cNvSpPr/>
          <p:nvPr/>
        </p:nvSpPr>
        <p:spPr>
          <a:xfrm>
            <a:off x="501367" y="3576941"/>
            <a:ext cx="3200400" cy="274320"/>
          </a:xfrm>
          <a:prstGeom prst="rect">
            <a:avLst/>
          </a:prstGeom>
          <a:noFill/>
          <a:ln/>
        </p:spPr>
        <p:txBody>
          <a:bodyPr wrap="square" lIns="0" tIns="0" rIns="0" bIns="0" rtlCol="0" anchor="ctr"/>
          <a:lstStyle/>
          <a:p>
            <a:pPr marL="0" indent="0">
              <a:buNone/>
            </a:pPr>
            <a:r>
              <a:rPr lang="en-US" sz="1500" b="1" dirty="0">
                <a:solidFill>
                  <a:srgbClr val="F5F7F9"/>
                </a:solidFill>
              </a:rPr>
              <a:t>Multi-state homicide suspect search</a:t>
            </a:r>
            <a:endParaRPr lang="en-US" sz="1500" dirty="0"/>
          </a:p>
        </p:txBody>
      </p:sp>
      <p:sp>
        <p:nvSpPr>
          <p:cNvPr id="12" name="Text 9"/>
          <p:cNvSpPr/>
          <p:nvPr/>
        </p:nvSpPr>
        <p:spPr>
          <a:xfrm>
            <a:off x="501367" y="3933557"/>
            <a:ext cx="5358384" cy="475488"/>
          </a:xfrm>
          <a:prstGeom prst="rect">
            <a:avLst/>
          </a:prstGeom>
          <a:noFill/>
          <a:ln/>
        </p:spPr>
        <p:txBody>
          <a:bodyPr wrap="square" lIns="0" tIns="0" rIns="0" bIns="0" rtlCol="0" anchor="ctr"/>
          <a:lstStyle/>
          <a:p>
            <a:pPr marL="0" indent="0">
              <a:buNone/>
            </a:pPr>
            <a:r>
              <a:rPr lang="en-US" sz="940" dirty="0">
                <a:solidFill>
                  <a:srgbClr val="DDE6ED"/>
                </a:solidFill>
              </a:rPr>
              <a:t>A suspect vehicle was identified moving through Page. Investigators expanded the notification area, and a later alert near Durango helped track the vehicle toward Pagosa Springs.</a:t>
            </a:r>
            <a:endParaRPr lang="en-US" sz="940" dirty="0"/>
          </a:p>
        </p:txBody>
      </p:sp>
      <p:sp>
        <p:nvSpPr>
          <p:cNvPr id="13" name="Shape 10"/>
          <p:cNvSpPr/>
          <p:nvPr/>
        </p:nvSpPr>
        <p:spPr>
          <a:xfrm>
            <a:off x="4061460" y="4790072"/>
            <a:ext cx="4069080" cy="795528"/>
          </a:xfrm>
          <a:prstGeom prst="roundRect">
            <a:avLst>
              <a:gd name="adj" fmla="val 4598"/>
            </a:avLst>
          </a:prstGeom>
          <a:solidFill>
            <a:srgbClr val="102A42"/>
          </a:solidFill>
          <a:ln w="12700">
            <a:solidFill>
              <a:srgbClr val="35536C"/>
            </a:solidFill>
            <a:prstDash val="solid"/>
          </a:ln>
        </p:spPr>
        <p:txBody>
          <a:bodyPr/>
          <a:lstStyle/>
          <a:p>
            <a:endParaRPr lang="en-US"/>
          </a:p>
        </p:txBody>
      </p:sp>
      <p:sp>
        <p:nvSpPr>
          <p:cNvPr id="14" name="Text 11"/>
          <p:cNvSpPr/>
          <p:nvPr/>
        </p:nvSpPr>
        <p:spPr>
          <a:xfrm>
            <a:off x="4399788" y="4991240"/>
            <a:ext cx="1097280" cy="329184"/>
          </a:xfrm>
          <a:prstGeom prst="rect">
            <a:avLst/>
          </a:prstGeom>
          <a:noFill/>
          <a:ln/>
        </p:spPr>
        <p:txBody>
          <a:bodyPr wrap="square" lIns="0" tIns="0" rIns="0" bIns="0" rtlCol="0" anchor="ctr"/>
          <a:lstStyle/>
          <a:p>
            <a:pPr marL="0" indent="0" algn="ctr">
              <a:buNone/>
            </a:pPr>
            <a:r>
              <a:rPr lang="en-US" sz="2200" b="1" dirty="0">
                <a:solidFill>
                  <a:srgbClr val="D9A62E"/>
                </a:solidFill>
              </a:rPr>
              <a:t>6,675</a:t>
            </a:r>
            <a:endParaRPr lang="en-US" sz="2200" dirty="0"/>
          </a:p>
        </p:txBody>
      </p:sp>
      <p:sp>
        <p:nvSpPr>
          <p:cNvPr id="15" name="Text 12"/>
          <p:cNvSpPr/>
          <p:nvPr/>
        </p:nvSpPr>
        <p:spPr>
          <a:xfrm>
            <a:off x="5588508" y="4899800"/>
            <a:ext cx="2331720" cy="530352"/>
          </a:xfrm>
          <a:prstGeom prst="rect">
            <a:avLst/>
          </a:prstGeom>
          <a:noFill/>
          <a:ln/>
        </p:spPr>
        <p:txBody>
          <a:bodyPr wrap="square" lIns="0" tIns="0" rIns="0" bIns="0" rtlCol="0" anchor="ctr"/>
          <a:lstStyle/>
          <a:p>
            <a:pPr marL="0" indent="0">
              <a:buNone/>
            </a:pPr>
            <a:r>
              <a:rPr lang="en-US" sz="960" dirty="0">
                <a:solidFill>
                  <a:srgbClr val="DDE6ED"/>
                </a:solidFill>
              </a:rPr>
              <a:t>vehicles passed one Page LPR that day; only the specific suspect vehicle was queried.</a:t>
            </a:r>
            <a:endParaRPr lang="en-US" sz="960" dirty="0"/>
          </a:p>
        </p:txBody>
      </p:sp>
      <p:sp>
        <p:nvSpPr>
          <p:cNvPr id="25"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2</a:t>
            </a:fld>
            <a:endParaRPr lang="en-US"/>
          </a:p>
        </p:txBody>
      </p:sp>
      <p:pic>
        <p:nvPicPr>
          <p:cNvPr id="17" name="Picture 16">
            <a:extLst>
              <a:ext uri="{FF2B5EF4-FFF2-40B4-BE49-F238E27FC236}">
                <a16:creationId xmlns:a16="http://schemas.microsoft.com/office/drawing/2014/main" id="{E9736F8C-8BD2-CD89-5130-FE8FE0964579}"/>
              </a:ext>
            </a:extLst>
          </p:cNvPr>
          <p:cNvPicPr>
            <a:picLocks noChangeAspect="1"/>
          </p:cNvPicPr>
          <p:nvPr/>
        </p:nvPicPr>
        <p:blipFill>
          <a:blip r:embed="rId3"/>
          <a:stretch>
            <a:fillRect/>
          </a:stretch>
        </p:blipFill>
        <p:spPr>
          <a:xfrm>
            <a:off x="6651539" y="1358830"/>
            <a:ext cx="5376386" cy="2803329"/>
          </a:xfrm>
          <a:prstGeom prst="rect">
            <a:avLst/>
          </a:prstGeom>
        </p:spPr>
      </p:pic>
      <p:pic>
        <p:nvPicPr>
          <p:cNvPr id="20" name="Picture 19">
            <a:extLst>
              <a:ext uri="{FF2B5EF4-FFF2-40B4-BE49-F238E27FC236}">
                <a16:creationId xmlns:a16="http://schemas.microsoft.com/office/drawing/2014/main" id="{3577B3B7-7EE9-6A4C-2D65-10D091C99C1D}"/>
              </a:ext>
            </a:extLst>
          </p:cNvPr>
          <p:cNvPicPr>
            <a:picLocks noChangeAspect="1"/>
          </p:cNvPicPr>
          <p:nvPr/>
        </p:nvPicPr>
        <p:blipFill>
          <a:blip r:embed="rId4"/>
          <a:stretch>
            <a:fillRect/>
          </a:stretch>
        </p:blipFill>
        <p:spPr>
          <a:xfrm>
            <a:off x="10171258" y="4278811"/>
            <a:ext cx="1822540" cy="1822540"/>
          </a:xfrm>
          <a:prstGeom prst="rect">
            <a:avLst/>
          </a:prstGeom>
        </p:spPr>
      </p:pic>
      <p:sp>
        <p:nvSpPr>
          <p:cNvPr id="21" name="Star: 5 Points 20">
            <a:extLst>
              <a:ext uri="{FF2B5EF4-FFF2-40B4-BE49-F238E27FC236}">
                <a16:creationId xmlns:a16="http://schemas.microsoft.com/office/drawing/2014/main" id="{A3FFBAB6-3BE7-0FB5-28D3-338B76E52C83}"/>
              </a:ext>
            </a:extLst>
          </p:cNvPr>
          <p:cNvSpPr/>
          <p:nvPr/>
        </p:nvSpPr>
        <p:spPr>
          <a:xfrm>
            <a:off x="7125419" y="1561381"/>
            <a:ext cx="172528" cy="183739"/>
          </a:xfrm>
          <a:prstGeom prst="star5">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Star: 5 Points 22">
            <a:extLst>
              <a:ext uri="{FF2B5EF4-FFF2-40B4-BE49-F238E27FC236}">
                <a16:creationId xmlns:a16="http://schemas.microsoft.com/office/drawing/2014/main" id="{993F99CE-908E-9BFA-0BE6-432BB8618D28}"/>
              </a:ext>
            </a:extLst>
          </p:cNvPr>
          <p:cNvSpPr/>
          <p:nvPr/>
        </p:nvSpPr>
        <p:spPr>
          <a:xfrm>
            <a:off x="11270584" y="3119231"/>
            <a:ext cx="172528" cy="183739"/>
          </a:xfrm>
          <a:prstGeom prst="star5">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Star: 5 Points 25">
            <a:extLst>
              <a:ext uri="{FF2B5EF4-FFF2-40B4-BE49-F238E27FC236}">
                <a16:creationId xmlns:a16="http://schemas.microsoft.com/office/drawing/2014/main" id="{BD968508-2DC1-8851-8647-B5BDE8264494}"/>
              </a:ext>
            </a:extLst>
          </p:cNvPr>
          <p:cNvSpPr/>
          <p:nvPr/>
        </p:nvSpPr>
        <p:spPr>
          <a:xfrm>
            <a:off x="7588370" y="2221696"/>
            <a:ext cx="172528" cy="183739"/>
          </a:xfrm>
          <a:prstGeom prst="star5">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Star: 5 Points 27">
            <a:extLst>
              <a:ext uri="{FF2B5EF4-FFF2-40B4-BE49-F238E27FC236}">
                <a16:creationId xmlns:a16="http://schemas.microsoft.com/office/drawing/2014/main" id="{A5369785-641E-359D-995A-8D7DFC3E0BEA}"/>
              </a:ext>
            </a:extLst>
          </p:cNvPr>
          <p:cNvSpPr/>
          <p:nvPr/>
        </p:nvSpPr>
        <p:spPr>
          <a:xfrm>
            <a:off x="7059685" y="3164086"/>
            <a:ext cx="172528" cy="183739"/>
          </a:xfrm>
          <a:prstGeom prst="star5">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3" name="Text 1"/>
          <p:cNvSpPr/>
          <p:nvPr/>
        </p:nvSpPr>
        <p:spPr>
          <a:xfrm>
            <a:off x="658368" y="612648"/>
            <a:ext cx="10698480" cy="365760"/>
          </a:xfrm>
          <a:prstGeom prst="rect">
            <a:avLst/>
          </a:prstGeom>
          <a:noFill/>
          <a:ln/>
        </p:spPr>
        <p:txBody>
          <a:bodyPr wrap="square" lIns="0" tIns="0" rIns="0" bIns="0" rtlCol="0" anchor="ctr"/>
          <a:lstStyle/>
          <a:p>
            <a:pPr marL="0" indent="0">
              <a:buNone/>
            </a:pPr>
            <a:r>
              <a:rPr lang="en-US" sz="2300" b="1" dirty="0">
                <a:solidFill>
                  <a:srgbClr val="F5F7F9"/>
                </a:solidFill>
                <a:latin typeface="Aptos Display" pitchFamily="34" charset="0"/>
                <a:ea typeface="Aptos Display" pitchFamily="34" charset="-122"/>
                <a:cs typeface="Aptos Display" pitchFamily="34" charset="-120"/>
              </a:rPr>
              <a:t>Accountability</a:t>
            </a:r>
            <a:endParaRPr lang="en-US" sz="2300" dirty="0"/>
          </a:p>
        </p:txBody>
      </p:sp>
      <p:sp>
        <p:nvSpPr>
          <p:cNvPr id="4" name="Text 2"/>
          <p:cNvSpPr/>
          <p:nvPr/>
        </p:nvSpPr>
        <p:spPr>
          <a:xfrm>
            <a:off x="658368" y="1097280"/>
            <a:ext cx="10424160" cy="237744"/>
          </a:xfrm>
          <a:prstGeom prst="rect">
            <a:avLst/>
          </a:prstGeom>
          <a:noFill/>
          <a:ln/>
        </p:spPr>
        <p:txBody>
          <a:bodyPr wrap="square" lIns="0" tIns="0" rIns="0" bIns="0" rtlCol="0" anchor="ctr"/>
          <a:lstStyle/>
          <a:p>
            <a:pPr marL="0" indent="0">
              <a:buNone/>
            </a:pPr>
            <a:r>
              <a:rPr lang="en-US" sz="1050" dirty="0">
                <a:solidFill>
                  <a:srgbClr val="9FB0BE"/>
                </a:solidFill>
              </a:rPr>
              <a:t>Page PD has built safeguards into access, searching, review, and retention — not relying on policy alone.</a:t>
            </a:r>
            <a:endParaRPr lang="en-US" sz="1050" dirty="0"/>
          </a:p>
        </p:txBody>
      </p:sp>
      <p:sp>
        <p:nvSpPr>
          <p:cNvPr id="5" name="Shape 3"/>
          <p:cNvSpPr/>
          <p:nvPr/>
        </p:nvSpPr>
        <p:spPr>
          <a:xfrm>
            <a:off x="658368" y="1481328"/>
            <a:ext cx="960120" cy="0"/>
          </a:xfrm>
          <a:prstGeom prst="line">
            <a:avLst/>
          </a:prstGeom>
          <a:noFill/>
          <a:ln w="27940">
            <a:solidFill>
              <a:srgbClr val="D9A62E"/>
            </a:solidFill>
            <a:prstDash val="solid"/>
          </a:ln>
        </p:spPr>
        <p:txBody>
          <a:bodyPr/>
          <a:lstStyle/>
          <a:p>
            <a:endParaRPr lang="en-US"/>
          </a:p>
        </p:txBody>
      </p:sp>
      <p:pic>
        <p:nvPicPr>
          <p:cNvPr id="6" name="Image 0" descr="/mnt/data/alpr_work/src_unzip/ppt/media/image4.png"/>
          <p:cNvPicPr>
            <a:picLocks noChangeAspect="1"/>
          </p:cNvPicPr>
          <p:nvPr/>
        </p:nvPicPr>
        <p:blipFill>
          <a:blip r:embed="rId3"/>
          <a:srcRect l="20623" r="20623"/>
          <a:stretch/>
        </p:blipFill>
        <p:spPr>
          <a:xfrm>
            <a:off x="7315200" y="1664208"/>
            <a:ext cx="4343400" cy="4160520"/>
          </a:xfrm>
          <a:prstGeom prst="rect">
            <a:avLst/>
          </a:prstGeom>
        </p:spPr>
      </p:pic>
      <p:sp>
        <p:nvSpPr>
          <p:cNvPr id="7" name="Shape 4"/>
          <p:cNvSpPr/>
          <p:nvPr/>
        </p:nvSpPr>
        <p:spPr>
          <a:xfrm>
            <a:off x="7315200" y="1664208"/>
            <a:ext cx="4343400" cy="4160520"/>
          </a:xfrm>
          <a:prstGeom prst="rect">
            <a:avLst/>
          </a:prstGeom>
          <a:solidFill>
            <a:srgbClr val="0B2136">
              <a:alpha val="62000"/>
            </a:srgbClr>
          </a:solidFill>
          <a:ln w="12700">
            <a:solidFill>
              <a:srgbClr val="D9A62E"/>
            </a:solidFill>
            <a:prstDash val="solid"/>
          </a:ln>
        </p:spPr>
        <p:txBody>
          <a:bodyPr/>
          <a:lstStyle/>
          <a:p>
            <a:endParaRPr lang="en-US"/>
          </a:p>
        </p:txBody>
      </p:sp>
      <p:sp>
        <p:nvSpPr>
          <p:cNvPr id="8" name="Shape 5"/>
          <p:cNvSpPr/>
          <p:nvPr/>
        </p:nvSpPr>
        <p:spPr>
          <a:xfrm>
            <a:off x="713232" y="1783080"/>
            <a:ext cx="2926080" cy="1078992"/>
          </a:xfrm>
          <a:prstGeom prst="roundRect">
            <a:avLst>
              <a:gd name="adj" fmla="val 5085"/>
            </a:avLst>
          </a:prstGeom>
          <a:solidFill>
            <a:srgbClr val="173B5A"/>
          </a:solidFill>
          <a:ln w="12700">
            <a:solidFill>
              <a:srgbClr val="35536C"/>
            </a:solidFill>
            <a:prstDash val="solid"/>
          </a:ln>
        </p:spPr>
        <p:txBody>
          <a:bodyPr/>
          <a:lstStyle/>
          <a:p>
            <a:endParaRPr lang="en-US"/>
          </a:p>
        </p:txBody>
      </p:sp>
      <p:sp>
        <p:nvSpPr>
          <p:cNvPr id="9" name="Shape 6"/>
          <p:cNvSpPr/>
          <p:nvPr/>
        </p:nvSpPr>
        <p:spPr>
          <a:xfrm>
            <a:off x="877824" y="1956816"/>
            <a:ext cx="310896" cy="310896"/>
          </a:xfrm>
          <a:prstGeom prst="ellipse">
            <a:avLst/>
          </a:prstGeom>
          <a:solidFill>
            <a:srgbClr val="D9A62E"/>
          </a:solidFill>
          <a:ln w="12700">
            <a:solidFill>
              <a:srgbClr val="D9A62E"/>
            </a:solidFill>
            <a:prstDash val="solid"/>
          </a:ln>
        </p:spPr>
        <p:txBody>
          <a:bodyPr/>
          <a:lstStyle/>
          <a:p>
            <a:endParaRPr lang="en-US"/>
          </a:p>
        </p:txBody>
      </p:sp>
      <p:sp>
        <p:nvSpPr>
          <p:cNvPr id="10" name="Text 7"/>
          <p:cNvSpPr/>
          <p:nvPr/>
        </p:nvSpPr>
        <p:spPr>
          <a:xfrm>
            <a:off x="1280160" y="1947672"/>
            <a:ext cx="2157984" cy="274320"/>
          </a:xfrm>
          <a:prstGeom prst="rect">
            <a:avLst/>
          </a:prstGeom>
          <a:noFill/>
          <a:ln/>
        </p:spPr>
        <p:txBody>
          <a:bodyPr wrap="square" lIns="0" tIns="0" rIns="0" bIns="0" rtlCol="0" anchor="ctr"/>
          <a:lstStyle/>
          <a:p>
            <a:pPr marL="0" indent="0">
              <a:buNone/>
            </a:pPr>
            <a:r>
              <a:rPr lang="en-US" sz="1200" b="1" dirty="0">
                <a:solidFill>
                  <a:srgbClr val="F5F7F9"/>
                </a:solidFill>
              </a:rPr>
              <a:t>Restricted access</a:t>
            </a:r>
            <a:endParaRPr lang="en-US" sz="1200" dirty="0"/>
          </a:p>
        </p:txBody>
      </p:sp>
      <p:sp>
        <p:nvSpPr>
          <p:cNvPr id="11" name="Text 8"/>
          <p:cNvSpPr/>
          <p:nvPr/>
        </p:nvSpPr>
        <p:spPr>
          <a:xfrm>
            <a:off x="923544" y="2350008"/>
            <a:ext cx="2505456" cy="365760"/>
          </a:xfrm>
          <a:prstGeom prst="rect">
            <a:avLst/>
          </a:prstGeom>
          <a:noFill/>
          <a:ln/>
        </p:spPr>
        <p:txBody>
          <a:bodyPr wrap="square" lIns="0" tIns="0" rIns="0" bIns="0" rtlCol="0" anchor="t"/>
          <a:lstStyle/>
          <a:p>
            <a:pPr marL="0" indent="0">
              <a:buNone/>
            </a:pPr>
            <a:r>
              <a:rPr lang="en-US" sz="950" dirty="0">
                <a:solidFill>
                  <a:srgbClr val="DDE6ED"/>
                </a:solidFill>
              </a:rPr>
              <a:t>Is limited to trained, authorized personnel with the required security clearance can use the system.</a:t>
            </a:r>
            <a:endParaRPr lang="en-US" sz="950" dirty="0"/>
          </a:p>
        </p:txBody>
      </p:sp>
      <p:sp>
        <p:nvSpPr>
          <p:cNvPr id="12" name="Shape 9"/>
          <p:cNvSpPr/>
          <p:nvPr/>
        </p:nvSpPr>
        <p:spPr>
          <a:xfrm>
            <a:off x="3895344" y="1783080"/>
            <a:ext cx="2926080" cy="1078992"/>
          </a:xfrm>
          <a:prstGeom prst="roundRect">
            <a:avLst>
              <a:gd name="adj" fmla="val 5085"/>
            </a:avLst>
          </a:prstGeom>
          <a:solidFill>
            <a:srgbClr val="173B5A"/>
          </a:solidFill>
          <a:ln w="12700">
            <a:solidFill>
              <a:srgbClr val="35536C"/>
            </a:solidFill>
            <a:prstDash val="solid"/>
          </a:ln>
        </p:spPr>
        <p:txBody>
          <a:bodyPr/>
          <a:lstStyle/>
          <a:p>
            <a:endParaRPr lang="en-US"/>
          </a:p>
        </p:txBody>
      </p:sp>
      <p:sp>
        <p:nvSpPr>
          <p:cNvPr id="13" name="Shape 10"/>
          <p:cNvSpPr/>
          <p:nvPr/>
        </p:nvSpPr>
        <p:spPr>
          <a:xfrm>
            <a:off x="4059936" y="1956816"/>
            <a:ext cx="310896" cy="310896"/>
          </a:xfrm>
          <a:prstGeom prst="ellipse">
            <a:avLst/>
          </a:prstGeom>
          <a:solidFill>
            <a:srgbClr val="D9A62E"/>
          </a:solidFill>
          <a:ln w="12700">
            <a:solidFill>
              <a:srgbClr val="D9A62E"/>
            </a:solidFill>
            <a:prstDash val="solid"/>
          </a:ln>
        </p:spPr>
        <p:txBody>
          <a:bodyPr/>
          <a:lstStyle/>
          <a:p>
            <a:endParaRPr lang="en-US"/>
          </a:p>
        </p:txBody>
      </p:sp>
      <p:sp>
        <p:nvSpPr>
          <p:cNvPr id="14" name="Text 11"/>
          <p:cNvSpPr/>
          <p:nvPr/>
        </p:nvSpPr>
        <p:spPr>
          <a:xfrm>
            <a:off x="4462272" y="1947672"/>
            <a:ext cx="2157984" cy="274320"/>
          </a:xfrm>
          <a:prstGeom prst="rect">
            <a:avLst/>
          </a:prstGeom>
          <a:noFill/>
          <a:ln/>
        </p:spPr>
        <p:txBody>
          <a:bodyPr wrap="square" lIns="0" tIns="0" rIns="0" bIns="0" rtlCol="0" anchor="ctr"/>
          <a:lstStyle/>
          <a:p>
            <a:pPr marL="0" indent="0">
              <a:buNone/>
            </a:pPr>
            <a:r>
              <a:rPr lang="en-US" sz="1200" b="1" dirty="0">
                <a:solidFill>
                  <a:srgbClr val="F5F7F9"/>
                </a:solidFill>
              </a:rPr>
              <a:t>Search justification</a:t>
            </a:r>
            <a:endParaRPr lang="en-US" sz="1200" dirty="0"/>
          </a:p>
        </p:txBody>
      </p:sp>
      <p:sp>
        <p:nvSpPr>
          <p:cNvPr id="15" name="Text 12"/>
          <p:cNvSpPr/>
          <p:nvPr/>
        </p:nvSpPr>
        <p:spPr>
          <a:xfrm>
            <a:off x="4105656" y="2350008"/>
            <a:ext cx="2505456" cy="365760"/>
          </a:xfrm>
          <a:prstGeom prst="rect">
            <a:avLst/>
          </a:prstGeom>
          <a:noFill/>
          <a:ln/>
        </p:spPr>
        <p:txBody>
          <a:bodyPr wrap="square" lIns="0" tIns="0" rIns="0" bIns="0" rtlCol="0" anchor="t"/>
          <a:lstStyle/>
          <a:p>
            <a:pPr marL="0" indent="0">
              <a:buNone/>
            </a:pPr>
            <a:r>
              <a:rPr lang="en-US" sz="950" dirty="0">
                <a:solidFill>
                  <a:srgbClr val="DDE6ED"/>
                </a:solidFill>
              </a:rPr>
              <a:t>Searches require a legitimate law-enforcement purpose and are tied to documented incident/case information.</a:t>
            </a:r>
            <a:endParaRPr lang="en-US" sz="950" dirty="0"/>
          </a:p>
        </p:txBody>
      </p:sp>
      <p:sp>
        <p:nvSpPr>
          <p:cNvPr id="16" name="Shape 13"/>
          <p:cNvSpPr/>
          <p:nvPr/>
        </p:nvSpPr>
        <p:spPr>
          <a:xfrm>
            <a:off x="713232" y="3108960"/>
            <a:ext cx="2926080" cy="1078992"/>
          </a:xfrm>
          <a:prstGeom prst="roundRect">
            <a:avLst>
              <a:gd name="adj" fmla="val 5085"/>
            </a:avLst>
          </a:prstGeom>
          <a:solidFill>
            <a:srgbClr val="173B5A"/>
          </a:solidFill>
          <a:ln w="12700">
            <a:solidFill>
              <a:srgbClr val="35536C"/>
            </a:solidFill>
            <a:prstDash val="solid"/>
          </a:ln>
        </p:spPr>
        <p:txBody>
          <a:bodyPr/>
          <a:lstStyle/>
          <a:p>
            <a:endParaRPr lang="en-US"/>
          </a:p>
        </p:txBody>
      </p:sp>
      <p:sp>
        <p:nvSpPr>
          <p:cNvPr id="17" name="Shape 14"/>
          <p:cNvSpPr/>
          <p:nvPr/>
        </p:nvSpPr>
        <p:spPr>
          <a:xfrm>
            <a:off x="877824" y="3282696"/>
            <a:ext cx="310896" cy="310896"/>
          </a:xfrm>
          <a:prstGeom prst="ellipse">
            <a:avLst/>
          </a:prstGeom>
          <a:solidFill>
            <a:srgbClr val="D9A62E"/>
          </a:solidFill>
          <a:ln w="12700">
            <a:solidFill>
              <a:srgbClr val="D9A62E"/>
            </a:solidFill>
            <a:prstDash val="solid"/>
          </a:ln>
        </p:spPr>
        <p:txBody>
          <a:bodyPr/>
          <a:lstStyle/>
          <a:p>
            <a:endParaRPr lang="en-US"/>
          </a:p>
        </p:txBody>
      </p:sp>
      <p:sp>
        <p:nvSpPr>
          <p:cNvPr id="18" name="Text 15"/>
          <p:cNvSpPr/>
          <p:nvPr/>
        </p:nvSpPr>
        <p:spPr>
          <a:xfrm>
            <a:off x="1280160" y="3273552"/>
            <a:ext cx="2157984" cy="274320"/>
          </a:xfrm>
          <a:prstGeom prst="rect">
            <a:avLst/>
          </a:prstGeom>
          <a:noFill/>
          <a:ln/>
        </p:spPr>
        <p:txBody>
          <a:bodyPr wrap="square" lIns="0" tIns="0" rIns="0" bIns="0" rtlCol="0" anchor="ctr"/>
          <a:lstStyle/>
          <a:p>
            <a:pPr marL="0" indent="0">
              <a:buNone/>
            </a:pPr>
            <a:r>
              <a:rPr lang="en-US" sz="1200" b="1" dirty="0">
                <a:solidFill>
                  <a:srgbClr val="F5F7F9"/>
                </a:solidFill>
              </a:rPr>
              <a:t>Audit trail</a:t>
            </a:r>
            <a:endParaRPr lang="en-US" sz="1200" dirty="0"/>
          </a:p>
        </p:txBody>
      </p:sp>
      <p:sp>
        <p:nvSpPr>
          <p:cNvPr id="19" name="Text 16"/>
          <p:cNvSpPr/>
          <p:nvPr/>
        </p:nvSpPr>
        <p:spPr>
          <a:xfrm>
            <a:off x="923544" y="3675888"/>
            <a:ext cx="2505456" cy="365760"/>
          </a:xfrm>
          <a:prstGeom prst="rect">
            <a:avLst/>
          </a:prstGeom>
          <a:noFill/>
          <a:ln/>
        </p:spPr>
        <p:txBody>
          <a:bodyPr wrap="square" lIns="0" tIns="0" rIns="0" bIns="0" rtlCol="0" anchor="t"/>
          <a:lstStyle/>
          <a:p>
            <a:pPr marL="0" indent="0">
              <a:buNone/>
            </a:pPr>
            <a:r>
              <a:rPr lang="en-US" sz="950" dirty="0">
                <a:solidFill>
                  <a:srgbClr val="DDE6ED"/>
                </a:solidFill>
              </a:rPr>
              <a:t>User activity, searches, access, configuration changes, and sharing activity is reviewed.</a:t>
            </a:r>
            <a:endParaRPr lang="en-US" sz="950" dirty="0"/>
          </a:p>
        </p:txBody>
      </p:sp>
      <p:sp>
        <p:nvSpPr>
          <p:cNvPr id="20" name="Shape 17"/>
          <p:cNvSpPr/>
          <p:nvPr/>
        </p:nvSpPr>
        <p:spPr>
          <a:xfrm>
            <a:off x="3895344" y="3108960"/>
            <a:ext cx="2926080" cy="1078992"/>
          </a:xfrm>
          <a:prstGeom prst="roundRect">
            <a:avLst>
              <a:gd name="adj" fmla="val 5085"/>
            </a:avLst>
          </a:prstGeom>
          <a:solidFill>
            <a:srgbClr val="173B5A"/>
          </a:solidFill>
          <a:ln w="12700">
            <a:solidFill>
              <a:srgbClr val="35536C"/>
            </a:solidFill>
            <a:prstDash val="solid"/>
          </a:ln>
        </p:spPr>
        <p:txBody>
          <a:bodyPr/>
          <a:lstStyle/>
          <a:p>
            <a:endParaRPr lang="en-US"/>
          </a:p>
        </p:txBody>
      </p:sp>
      <p:sp>
        <p:nvSpPr>
          <p:cNvPr id="21" name="Shape 18"/>
          <p:cNvSpPr/>
          <p:nvPr/>
        </p:nvSpPr>
        <p:spPr>
          <a:xfrm>
            <a:off x="4059936" y="3282696"/>
            <a:ext cx="310896" cy="310896"/>
          </a:xfrm>
          <a:prstGeom prst="ellipse">
            <a:avLst/>
          </a:prstGeom>
          <a:solidFill>
            <a:srgbClr val="D9A62E"/>
          </a:solidFill>
          <a:ln w="12700">
            <a:solidFill>
              <a:srgbClr val="D9A62E"/>
            </a:solidFill>
            <a:prstDash val="solid"/>
          </a:ln>
        </p:spPr>
        <p:txBody>
          <a:bodyPr/>
          <a:lstStyle/>
          <a:p>
            <a:endParaRPr lang="en-US"/>
          </a:p>
        </p:txBody>
      </p:sp>
      <p:sp>
        <p:nvSpPr>
          <p:cNvPr id="22" name="Text 19"/>
          <p:cNvSpPr/>
          <p:nvPr/>
        </p:nvSpPr>
        <p:spPr>
          <a:xfrm>
            <a:off x="4462272" y="3273552"/>
            <a:ext cx="2157984" cy="274320"/>
          </a:xfrm>
          <a:prstGeom prst="rect">
            <a:avLst/>
          </a:prstGeom>
          <a:noFill/>
          <a:ln/>
        </p:spPr>
        <p:txBody>
          <a:bodyPr wrap="square" lIns="0" tIns="0" rIns="0" bIns="0" rtlCol="0" anchor="ctr"/>
          <a:lstStyle/>
          <a:p>
            <a:pPr marL="0" indent="0">
              <a:buNone/>
            </a:pPr>
            <a:r>
              <a:rPr lang="en-US" sz="1200" b="1" dirty="0">
                <a:solidFill>
                  <a:srgbClr val="F5F7F9"/>
                </a:solidFill>
              </a:rPr>
              <a:t>Training + consequences</a:t>
            </a:r>
            <a:endParaRPr lang="en-US" sz="1200" dirty="0"/>
          </a:p>
        </p:txBody>
      </p:sp>
      <p:sp>
        <p:nvSpPr>
          <p:cNvPr id="23" name="Text 20"/>
          <p:cNvSpPr/>
          <p:nvPr/>
        </p:nvSpPr>
        <p:spPr>
          <a:xfrm>
            <a:off x="4105656" y="3615506"/>
            <a:ext cx="2505456" cy="365760"/>
          </a:xfrm>
          <a:prstGeom prst="rect">
            <a:avLst/>
          </a:prstGeom>
          <a:noFill/>
          <a:ln/>
        </p:spPr>
        <p:txBody>
          <a:bodyPr wrap="square" lIns="0" tIns="0" rIns="0" bIns="0" rtlCol="0" anchor="t"/>
          <a:lstStyle/>
          <a:p>
            <a:pPr marL="0" indent="0">
              <a:buNone/>
            </a:pPr>
            <a:r>
              <a:rPr lang="en-US" sz="950" dirty="0">
                <a:solidFill>
                  <a:srgbClr val="DDE6ED"/>
                </a:solidFill>
              </a:rPr>
              <a:t>Users are trained on appropriate use; misuse can lead to investigation, loss of access, and discipline to include possible termination and criminal charges.</a:t>
            </a:r>
            <a:endParaRPr lang="en-US" sz="950" dirty="0"/>
          </a:p>
        </p:txBody>
      </p:sp>
      <p:sp>
        <p:nvSpPr>
          <p:cNvPr id="24" name="Shape 21"/>
          <p:cNvSpPr/>
          <p:nvPr/>
        </p:nvSpPr>
        <p:spPr>
          <a:xfrm>
            <a:off x="713232" y="4434840"/>
            <a:ext cx="2926080" cy="1078992"/>
          </a:xfrm>
          <a:prstGeom prst="roundRect">
            <a:avLst>
              <a:gd name="adj" fmla="val 5085"/>
            </a:avLst>
          </a:prstGeom>
          <a:solidFill>
            <a:srgbClr val="173B5A"/>
          </a:solidFill>
          <a:ln w="12700">
            <a:solidFill>
              <a:srgbClr val="35536C"/>
            </a:solidFill>
            <a:prstDash val="solid"/>
          </a:ln>
        </p:spPr>
        <p:txBody>
          <a:bodyPr/>
          <a:lstStyle/>
          <a:p>
            <a:endParaRPr lang="en-US"/>
          </a:p>
        </p:txBody>
      </p:sp>
      <p:sp>
        <p:nvSpPr>
          <p:cNvPr id="25" name="Shape 22"/>
          <p:cNvSpPr/>
          <p:nvPr/>
        </p:nvSpPr>
        <p:spPr>
          <a:xfrm>
            <a:off x="877824" y="4608576"/>
            <a:ext cx="310896" cy="310896"/>
          </a:xfrm>
          <a:prstGeom prst="ellipse">
            <a:avLst/>
          </a:prstGeom>
          <a:solidFill>
            <a:srgbClr val="D9A62E"/>
          </a:solidFill>
          <a:ln w="12700">
            <a:solidFill>
              <a:srgbClr val="D9A62E"/>
            </a:solidFill>
            <a:prstDash val="solid"/>
          </a:ln>
        </p:spPr>
        <p:txBody>
          <a:bodyPr/>
          <a:lstStyle/>
          <a:p>
            <a:endParaRPr lang="en-US"/>
          </a:p>
        </p:txBody>
      </p:sp>
      <p:sp>
        <p:nvSpPr>
          <p:cNvPr id="26" name="Text 23"/>
          <p:cNvSpPr/>
          <p:nvPr/>
        </p:nvSpPr>
        <p:spPr>
          <a:xfrm>
            <a:off x="1280160" y="4599432"/>
            <a:ext cx="2157984" cy="274320"/>
          </a:xfrm>
          <a:prstGeom prst="rect">
            <a:avLst/>
          </a:prstGeom>
          <a:noFill/>
          <a:ln/>
        </p:spPr>
        <p:txBody>
          <a:bodyPr wrap="square" lIns="0" tIns="0" rIns="0" bIns="0" rtlCol="0" anchor="ctr"/>
          <a:lstStyle/>
          <a:p>
            <a:pPr marL="0" indent="0">
              <a:buNone/>
            </a:pPr>
            <a:r>
              <a:rPr lang="en-US" sz="1200" b="1" dirty="0">
                <a:solidFill>
                  <a:srgbClr val="F5F7F9"/>
                </a:solidFill>
              </a:rPr>
              <a:t>Short retention</a:t>
            </a:r>
            <a:endParaRPr lang="en-US" sz="1200" dirty="0"/>
          </a:p>
        </p:txBody>
      </p:sp>
      <p:sp>
        <p:nvSpPr>
          <p:cNvPr id="27" name="Text 24"/>
          <p:cNvSpPr/>
          <p:nvPr/>
        </p:nvSpPr>
        <p:spPr>
          <a:xfrm>
            <a:off x="923544" y="5001768"/>
            <a:ext cx="2505456" cy="365760"/>
          </a:xfrm>
          <a:prstGeom prst="rect">
            <a:avLst/>
          </a:prstGeom>
          <a:noFill/>
          <a:ln/>
        </p:spPr>
        <p:txBody>
          <a:bodyPr wrap="square" lIns="0" tIns="0" rIns="0" bIns="0" rtlCol="0" anchor="t"/>
          <a:lstStyle/>
          <a:p>
            <a:pPr marL="0" indent="0">
              <a:buNone/>
            </a:pPr>
            <a:r>
              <a:rPr lang="en-US" sz="950" dirty="0">
                <a:solidFill>
                  <a:srgbClr val="DDE6ED"/>
                </a:solidFill>
              </a:rPr>
              <a:t>Page PD LPR detections are kept only 7 days, then automatically removed unless preserved as evidence.</a:t>
            </a:r>
            <a:endParaRPr lang="en-US" sz="950" dirty="0"/>
          </a:p>
        </p:txBody>
      </p:sp>
      <p:sp>
        <p:nvSpPr>
          <p:cNvPr id="28" name="Shape 25"/>
          <p:cNvSpPr/>
          <p:nvPr/>
        </p:nvSpPr>
        <p:spPr>
          <a:xfrm>
            <a:off x="3895344" y="4434840"/>
            <a:ext cx="2926080" cy="1078992"/>
          </a:xfrm>
          <a:prstGeom prst="roundRect">
            <a:avLst>
              <a:gd name="adj" fmla="val 5085"/>
            </a:avLst>
          </a:prstGeom>
          <a:solidFill>
            <a:srgbClr val="173B5A"/>
          </a:solidFill>
          <a:ln w="12700">
            <a:solidFill>
              <a:srgbClr val="35536C"/>
            </a:solidFill>
            <a:prstDash val="solid"/>
          </a:ln>
        </p:spPr>
        <p:txBody>
          <a:bodyPr/>
          <a:lstStyle/>
          <a:p>
            <a:endParaRPr lang="en-US"/>
          </a:p>
        </p:txBody>
      </p:sp>
      <p:sp>
        <p:nvSpPr>
          <p:cNvPr id="29" name="Shape 26"/>
          <p:cNvSpPr/>
          <p:nvPr/>
        </p:nvSpPr>
        <p:spPr>
          <a:xfrm>
            <a:off x="4059936" y="4608576"/>
            <a:ext cx="310896" cy="310896"/>
          </a:xfrm>
          <a:prstGeom prst="ellipse">
            <a:avLst/>
          </a:prstGeom>
          <a:solidFill>
            <a:srgbClr val="D9A62E"/>
          </a:solidFill>
          <a:ln w="12700">
            <a:solidFill>
              <a:srgbClr val="D9A62E"/>
            </a:solidFill>
            <a:prstDash val="solid"/>
          </a:ln>
        </p:spPr>
        <p:txBody>
          <a:bodyPr/>
          <a:lstStyle/>
          <a:p>
            <a:endParaRPr lang="en-US"/>
          </a:p>
        </p:txBody>
      </p:sp>
      <p:sp>
        <p:nvSpPr>
          <p:cNvPr id="30" name="Text 27"/>
          <p:cNvSpPr/>
          <p:nvPr/>
        </p:nvSpPr>
        <p:spPr>
          <a:xfrm>
            <a:off x="4462272" y="4599432"/>
            <a:ext cx="2157984" cy="274320"/>
          </a:xfrm>
          <a:prstGeom prst="rect">
            <a:avLst/>
          </a:prstGeom>
          <a:noFill/>
          <a:ln/>
        </p:spPr>
        <p:txBody>
          <a:bodyPr wrap="square" lIns="0" tIns="0" rIns="0" bIns="0" rtlCol="0" anchor="ctr"/>
          <a:lstStyle/>
          <a:p>
            <a:pPr marL="0" indent="0">
              <a:buNone/>
            </a:pPr>
            <a:r>
              <a:rPr lang="en-US" sz="1200" b="1" dirty="0">
                <a:solidFill>
                  <a:srgbClr val="F5F7F9"/>
                </a:solidFill>
              </a:rPr>
              <a:t>Human verification</a:t>
            </a:r>
            <a:endParaRPr lang="en-US" sz="1200" dirty="0"/>
          </a:p>
        </p:txBody>
      </p:sp>
      <p:sp>
        <p:nvSpPr>
          <p:cNvPr id="31" name="Text 28"/>
          <p:cNvSpPr/>
          <p:nvPr/>
        </p:nvSpPr>
        <p:spPr>
          <a:xfrm>
            <a:off x="4105656" y="5001768"/>
            <a:ext cx="2505456" cy="365760"/>
          </a:xfrm>
          <a:prstGeom prst="rect">
            <a:avLst/>
          </a:prstGeom>
          <a:noFill/>
          <a:ln/>
        </p:spPr>
        <p:txBody>
          <a:bodyPr wrap="square" lIns="0" tIns="0" rIns="0" bIns="0" rtlCol="0" anchor="t"/>
          <a:lstStyle/>
          <a:p>
            <a:pPr marL="0" indent="0">
              <a:buNone/>
            </a:pPr>
            <a:r>
              <a:rPr lang="en-US" sz="950" dirty="0">
                <a:solidFill>
                  <a:srgbClr val="DDE6ED"/>
                </a:solidFill>
              </a:rPr>
              <a:t>An LPR detection is an investigative lead — personnel must review and verify before enforcement action.</a:t>
            </a:r>
            <a:endParaRPr lang="en-US" sz="950" dirty="0"/>
          </a:p>
        </p:txBody>
      </p:sp>
      <p:sp>
        <p:nvSpPr>
          <p:cNvPr id="32" name="Text 29"/>
          <p:cNvSpPr/>
          <p:nvPr/>
        </p:nvSpPr>
        <p:spPr>
          <a:xfrm>
            <a:off x="7571232" y="5047488"/>
            <a:ext cx="3822192" cy="512064"/>
          </a:xfrm>
          <a:prstGeom prst="rect">
            <a:avLst/>
          </a:prstGeom>
          <a:noFill/>
          <a:ln/>
        </p:spPr>
        <p:txBody>
          <a:bodyPr wrap="square" lIns="0" tIns="0" rIns="0" bIns="0" rtlCol="0" anchor="ctr"/>
          <a:lstStyle/>
          <a:p>
            <a:pPr marL="0" indent="0" algn="ctr">
              <a:buNone/>
            </a:pPr>
            <a:r>
              <a:rPr lang="en-US" sz="1140" b="1" dirty="0">
                <a:solidFill>
                  <a:srgbClr val="F5F7F9"/>
                </a:solidFill>
              </a:rPr>
              <a:t>Accountability means being able to demonstrate responsible use — through limits, logs, audits, training, and review.</a:t>
            </a:r>
            <a:endParaRPr lang="en-US" sz="1140" dirty="0"/>
          </a:p>
        </p:txBody>
      </p:sp>
      <p:sp>
        <p:nvSpPr>
          <p:cNvPr id="33"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3" name="Text 1"/>
          <p:cNvSpPr/>
          <p:nvPr/>
        </p:nvSpPr>
        <p:spPr>
          <a:xfrm>
            <a:off x="658368" y="612648"/>
            <a:ext cx="10698480" cy="365760"/>
          </a:xfrm>
          <a:prstGeom prst="rect">
            <a:avLst/>
          </a:prstGeom>
          <a:noFill/>
          <a:ln/>
        </p:spPr>
        <p:txBody>
          <a:bodyPr wrap="square" lIns="0" tIns="0" rIns="0" bIns="0" rtlCol="0" anchor="ctr"/>
          <a:lstStyle/>
          <a:p>
            <a:pPr marL="0" indent="0">
              <a:buNone/>
            </a:pPr>
            <a:r>
              <a:rPr lang="en-US" sz="2300" b="1" dirty="0">
                <a:solidFill>
                  <a:srgbClr val="F5F7F9"/>
                </a:solidFill>
                <a:latin typeface="Aptos Display" pitchFamily="34" charset="0"/>
                <a:ea typeface="Aptos Display" pitchFamily="34" charset="-122"/>
                <a:cs typeface="Aptos Display" pitchFamily="34" charset="-120"/>
              </a:rPr>
              <a:t>Misconceptions</a:t>
            </a:r>
            <a:endParaRPr lang="en-US" sz="2300" dirty="0"/>
          </a:p>
        </p:txBody>
      </p:sp>
      <p:sp>
        <p:nvSpPr>
          <p:cNvPr id="4" name="Text 2"/>
          <p:cNvSpPr/>
          <p:nvPr/>
        </p:nvSpPr>
        <p:spPr>
          <a:xfrm>
            <a:off x="658368" y="1097280"/>
            <a:ext cx="10424160" cy="237744"/>
          </a:xfrm>
          <a:prstGeom prst="rect">
            <a:avLst/>
          </a:prstGeom>
          <a:noFill/>
          <a:ln/>
        </p:spPr>
        <p:txBody>
          <a:bodyPr wrap="square" lIns="0" tIns="0" rIns="0" bIns="0" rtlCol="0" anchor="ctr"/>
          <a:lstStyle/>
          <a:p>
            <a:pPr marL="0" indent="0">
              <a:buNone/>
            </a:pPr>
            <a:r>
              <a:rPr lang="en-US" sz="1050" dirty="0">
                <a:solidFill>
                  <a:srgbClr val="9FB0BE"/>
                </a:solidFill>
              </a:rPr>
              <a:t>Several common concerns describe capabilities that Page PD’s LPR use does not perform.</a:t>
            </a:r>
            <a:endParaRPr lang="en-US" sz="1050" dirty="0"/>
          </a:p>
        </p:txBody>
      </p:sp>
      <p:sp>
        <p:nvSpPr>
          <p:cNvPr id="5" name="Shape 3"/>
          <p:cNvSpPr/>
          <p:nvPr/>
        </p:nvSpPr>
        <p:spPr>
          <a:xfrm>
            <a:off x="658368" y="1481328"/>
            <a:ext cx="960120" cy="0"/>
          </a:xfrm>
          <a:prstGeom prst="line">
            <a:avLst/>
          </a:prstGeom>
          <a:noFill/>
          <a:ln w="27940">
            <a:solidFill>
              <a:srgbClr val="D9A62E"/>
            </a:solidFill>
            <a:prstDash val="solid"/>
          </a:ln>
        </p:spPr>
        <p:txBody>
          <a:bodyPr/>
          <a:lstStyle/>
          <a:p>
            <a:endParaRPr lang="en-US"/>
          </a:p>
        </p:txBody>
      </p:sp>
      <p:sp>
        <p:nvSpPr>
          <p:cNvPr id="6" name="Shape 4"/>
          <p:cNvSpPr/>
          <p:nvPr/>
        </p:nvSpPr>
        <p:spPr>
          <a:xfrm>
            <a:off x="713232" y="1783080"/>
            <a:ext cx="5212080" cy="1097280"/>
          </a:xfrm>
          <a:prstGeom prst="roundRect">
            <a:avLst>
              <a:gd name="adj" fmla="val 4167"/>
            </a:avLst>
          </a:prstGeom>
          <a:solidFill>
            <a:srgbClr val="173B5A"/>
          </a:solidFill>
          <a:ln w="12700">
            <a:solidFill>
              <a:srgbClr val="35536C"/>
            </a:solidFill>
            <a:prstDash val="solid"/>
          </a:ln>
        </p:spPr>
        <p:txBody>
          <a:bodyPr/>
          <a:lstStyle/>
          <a:p>
            <a:endParaRPr lang="en-US"/>
          </a:p>
        </p:txBody>
      </p:sp>
      <p:sp>
        <p:nvSpPr>
          <p:cNvPr id="7" name="Text 5"/>
          <p:cNvSpPr/>
          <p:nvPr/>
        </p:nvSpPr>
        <p:spPr>
          <a:xfrm>
            <a:off x="914400" y="1947672"/>
            <a:ext cx="2057400" cy="310896"/>
          </a:xfrm>
          <a:prstGeom prst="rect">
            <a:avLst/>
          </a:prstGeom>
          <a:noFill/>
          <a:ln/>
        </p:spPr>
        <p:txBody>
          <a:bodyPr wrap="square" lIns="0" tIns="0" rIns="0" bIns="0" rtlCol="0" anchor="ctr"/>
          <a:lstStyle/>
          <a:p>
            <a:pPr marL="0" indent="0">
              <a:buNone/>
            </a:pPr>
            <a:r>
              <a:rPr lang="en-US" sz="1200" b="1" dirty="0">
                <a:solidFill>
                  <a:srgbClr val="D9A62E"/>
                </a:solidFill>
              </a:rPr>
              <a:t>“It identifies the driver.”</a:t>
            </a:r>
            <a:endParaRPr lang="en-US" sz="1200" dirty="0"/>
          </a:p>
        </p:txBody>
      </p:sp>
      <p:sp>
        <p:nvSpPr>
          <p:cNvPr id="8" name="Text 6"/>
          <p:cNvSpPr/>
          <p:nvPr/>
        </p:nvSpPr>
        <p:spPr>
          <a:xfrm>
            <a:off x="3044952" y="1929384"/>
            <a:ext cx="2606040" cy="713232"/>
          </a:xfrm>
          <a:prstGeom prst="rect">
            <a:avLst/>
          </a:prstGeom>
          <a:noFill/>
          <a:ln/>
        </p:spPr>
        <p:txBody>
          <a:bodyPr wrap="square" lIns="0" tIns="0" rIns="0" bIns="0" rtlCol="0" anchor="ctr"/>
          <a:lstStyle/>
          <a:p>
            <a:pPr marL="0" indent="0">
              <a:buNone/>
            </a:pPr>
            <a:r>
              <a:rPr lang="en-US" sz="930" dirty="0">
                <a:solidFill>
                  <a:srgbClr val="DDE6ED"/>
                </a:solidFill>
              </a:rPr>
              <a:t>No. The system captures vehicle and plate information. It does not identify who is driving the vehicle.</a:t>
            </a:r>
            <a:endParaRPr lang="en-US" sz="930" dirty="0"/>
          </a:p>
        </p:txBody>
      </p:sp>
      <p:sp>
        <p:nvSpPr>
          <p:cNvPr id="9" name="Shape 7"/>
          <p:cNvSpPr/>
          <p:nvPr/>
        </p:nvSpPr>
        <p:spPr>
          <a:xfrm>
            <a:off x="6245352" y="1783080"/>
            <a:ext cx="5212080" cy="1097280"/>
          </a:xfrm>
          <a:prstGeom prst="roundRect">
            <a:avLst>
              <a:gd name="adj" fmla="val 4167"/>
            </a:avLst>
          </a:prstGeom>
          <a:solidFill>
            <a:srgbClr val="173B5A"/>
          </a:solidFill>
          <a:ln w="12700">
            <a:solidFill>
              <a:srgbClr val="35536C"/>
            </a:solidFill>
            <a:prstDash val="solid"/>
          </a:ln>
        </p:spPr>
        <p:txBody>
          <a:bodyPr/>
          <a:lstStyle/>
          <a:p>
            <a:endParaRPr lang="en-US"/>
          </a:p>
        </p:txBody>
      </p:sp>
      <p:sp>
        <p:nvSpPr>
          <p:cNvPr id="10" name="Text 8"/>
          <p:cNvSpPr/>
          <p:nvPr/>
        </p:nvSpPr>
        <p:spPr>
          <a:xfrm>
            <a:off x="6446520" y="1947672"/>
            <a:ext cx="2057400" cy="310896"/>
          </a:xfrm>
          <a:prstGeom prst="rect">
            <a:avLst/>
          </a:prstGeom>
          <a:noFill/>
          <a:ln/>
        </p:spPr>
        <p:txBody>
          <a:bodyPr wrap="square" lIns="0" tIns="0" rIns="0" bIns="0" rtlCol="0" anchor="ctr"/>
          <a:lstStyle/>
          <a:p>
            <a:pPr marL="0" indent="0">
              <a:buNone/>
            </a:pPr>
            <a:r>
              <a:rPr lang="en-US" sz="1200" b="1" dirty="0">
                <a:solidFill>
                  <a:srgbClr val="D9A62E"/>
                </a:solidFill>
              </a:rPr>
              <a:t>“It uses facial recognition.”</a:t>
            </a:r>
            <a:endParaRPr lang="en-US" sz="1200" dirty="0"/>
          </a:p>
        </p:txBody>
      </p:sp>
      <p:sp>
        <p:nvSpPr>
          <p:cNvPr id="11" name="Text 9"/>
          <p:cNvSpPr/>
          <p:nvPr/>
        </p:nvSpPr>
        <p:spPr>
          <a:xfrm>
            <a:off x="8577072" y="1929384"/>
            <a:ext cx="2606040" cy="713232"/>
          </a:xfrm>
          <a:prstGeom prst="rect">
            <a:avLst/>
          </a:prstGeom>
          <a:noFill/>
          <a:ln/>
        </p:spPr>
        <p:txBody>
          <a:bodyPr wrap="square" lIns="0" tIns="0" rIns="0" bIns="0" rtlCol="0" anchor="ctr"/>
          <a:lstStyle/>
          <a:p>
            <a:pPr marL="0" indent="0">
              <a:buNone/>
            </a:pPr>
            <a:r>
              <a:rPr lang="en-US" sz="930" dirty="0">
                <a:solidFill>
                  <a:srgbClr val="DDE6ED"/>
                </a:solidFill>
              </a:rPr>
              <a:t>No. Page PD’s LPR system is designed to identify vehicles, not faces or people.</a:t>
            </a:r>
            <a:endParaRPr lang="en-US" sz="930" dirty="0"/>
          </a:p>
        </p:txBody>
      </p:sp>
      <p:sp>
        <p:nvSpPr>
          <p:cNvPr id="12" name="Shape 10"/>
          <p:cNvSpPr/>
          <p:nvPr/>
        </p:nvSpPr>
        <p:spPr>
          <a:xfrm>
            <a:off x="713232" y="3136392"/>
            <a:ext cx="5212080" cy="1097280"/>
          </a:xfrm>
          <a:prstGeom prst="roundRect">
            <a:avLst>
              <a:gd name="adj" fmla="val 4167"/>
            </a:avLst>
          </a:prstGeom>
          <a:solidFill>
            <a:srgbClr val="173B5A"/>
          </a:solidFill>
          <a:ln w="12700">
            <a:solidFill>
              <a:srgbClr val="35536C"/>
            </a:solidFill>
            <a:prstDash val="solid"/>
          </a:ln>
        </p:spPr>
        <p:txBody>
          <a:bodyPr/>
          <a:lstStyle/>
          <a:p>
            <a:endParaRPr lang="en-US"/>
          </a:p>
        </p:txBody>
      </p:sp>
      <p:sp>
        <p:nvSpPr>
          <p:cNvPr id="13" name="Text 11"/>
          <p:cNvSpPr/>
          <p:nvPr/>
        </p:nvSpPr>
        <p:spPr>
          <a:xfrm>
            <a:off x="914400" y="3300984"/>
            <a:ext cx="2057400" cy="310896"/>
          </a:xfrm>
          <a:prstGeom prst="rect">
            <a:avLst/>
          </a:prstGeom>
          <a:noFill/>
          <a:ln/>
        </p:spPr>
        <p:txBody>
          <a:bodyPr wrap="square" lIns="0" tIns="0" rIns="0" bIns="0" rtlCol="0" anchor="ctr"/>
          <a:lstStyle/>
          <a:p>
            <a:pPr marL="0" indent="0">
              <a:buNone/>
            </a:pPr>
            <a:r>
              <a:rPr lang="en-US" sz="1200" b="1" dirty="0">
                <a:solidFill>
                  <a:srgbClr val="D9A62E"/>
                </a:solidFill>
              </a:rPr>
              <a:t>“It continuously tracks people.”</a:t>
            </a:r>
            <a:endParaRPr lang="en-US" sz="1200" dirty="0"/>
          </a:p>
        </p:txBody>
      </p:sp>
      <p:sp>
        <p:nvSpPr>
          <p:cNvPr id="14" name="Text 12"/>
          <p:cNvSpPr/>
          <p:nvPr/>
        </p:nvSpPr>
        <p:spPr>
          <a:xfrm>
            <a:off x="3044952" y="3282696"/>
            <a:ext cx="2606040" cy="713232"/>
          </a:xfrm>
          <a:prstGeom prst="rect">
            <a:avLst/>
          </a:prstGeom>
          <a:noFill/>
          <a:ln/>
        </p:spPr>
        <p:txBody>
          <a:bodyPr wrap="square" lIns="0" tIns="0" rIns="0" bIns="0" rtlCol="0" anchor="ctr"/>
          <a:lstStyle/>
          <a:p>
            <a:pPr marL="0" indent="0">
              <a:buNone/>
            </a:pPr>
            <a:r>
              <a:rPr lang="en-US" sz="930" dirty="0">
                <a:solidFill>
                  <a:srgbClr val="DDE6ED"/>
                </a:solidFill>
              </a:rPr>
              <a:t>No. It is not a live feed following an individual. Authorized users may search prior vehicle detections for a legitimate law-enforcement reason.</a:t>
            </a:r>
            <a:endParaRPr lang="en-US" sz="930" dirty="0"/>
          </a:p>
        </p:txBody>
      </p:sp>
      <p:sp>
        <p:nvSpPr>
          <p:cNvPr id="15" name="Shape 13"/>
          <p:cNvSpPr/>
          <p:nvPr/>
        </p:nvSpPr>
        <p:spPr>
          <a:xfrm>
            <a:off x="6245352" y="3136392"/>
            <a:ext cx="5212080" cy="1097280"/>
          </a:xfrm>
          <a:prstGeom prst="roundRect">
            <a:avLst>
              <a:gd name="adj" fmla="val 4167"/>
            </a:avLst>
          </a:prstGeom>
          <a:solidFill>
            <a:srgbClr val="173B5A"/>
          </a:solidFill>
          <a:ln w="12700">
            <a:solidFill>
              <a:srgbClr val="35536C"/>
            </a:solidFill>
            <a:prstDash val="solid"/>
          </a:ln>
        </p:spPr>
        <p:txBody>
          <a:bodyPr/>
          <a:lstStyle/>
          <a:p>
            <a:endParaRPr lang="en-US"/>
          </a:p>
        </p:txBody>
      </p:sp>
      <p:sp>
        <p:nvSpPr>
          <p:cNvPr id="16" name="Text 14"/>
          <p:cNvSpPr/>
          <p:nvPr/>
        </p:nvSpPr>
        <p:spPr>
          <a:xfrm>
            <a:off x="6446520" y="3300984"/>
            <a:ext cx="2057400" cy="310896"/>
          </a:xfrm>
          <a:prstGeom prst="rect">
            <a:avLst/>
          </a:prstGeom>
          <a:noFill/>
          <a:ln/>
        </p:spPr>
        <p:txBody>
          <a:bodyPr wrap="square" lIns="0" tIns="0" rIns="0" bIns="0" rtlCol="0" anchor="ctr"/>
          <a:lstStyle/>
          <a:p>
            <a:pPr marL="0" indent="0">
              <a:buNone/>
            </a:pPr>
            <a:r>
              <a:rPr lang="en-US" sz="1200" b="1" dirty="0">
                <a:solidFill>
                  <a:srgbClr val="D9A62E"/>
                </a:solidFill>
              </a:rPr>
              <a:t>“A hit means the person is guilty.”</a:t>
            </a:r>
            <a:endParaRPr lang="en-US" sz="1200" dirty="0"/>
          </a:p>
        </p:txBody>
      </p:sp>
      <p:sp>
        <p:nvSpPr>
          <p:cNvPr id="17" name="Text 15"/>
          <p:cNvSpPr/>
          <p:nvPr/>
        </p:nvSpPr>
        <p:spPr>
          <a:xfrm>
            <a:off x="8577072" y="3282696"/>
            <a:ext cx="2606040" cy="713232"/>
          </a:xfrm>
          <a:prstGeom prst="rect">
            <a:avLst/>
          </a:prstGeom>
          <a:noFill/>
          <a:ln/>
        </p:spPr>
        <p:txBody>
          <a:bodyPr wrap="square" lIns="0" tIns="0" rIns="0" bIns="0" rtlCol="0" anchor="ctr"/>
          <a:lstStyle/>
          <a:p>
            <a:pPr marL="0" indent="0">
              <a:buNone/>
            </a:pPr>
            <a:r>
              <a:rPr lang="en-US" sz="930" dirty="0">
                <a:solidFill>
                  <a:srgbClr val="DDE6ED"/>
                </a:solidFill>
              </a:rPr>
              <a:t>No. A detection or alert is only an investigative lead. Personnel must verify the information and apply law and policy.</a:t>
            </a:r>
            <a:endParaRPr lang="en-US" sz="930" dirty="0"/>
          </a:p>
        </p:txBody>
      </p:sp>
      <p:sp>
        <p:nvSpPr>
          <p:cNvPr id="18" name="Shape 16"/>
          <p:cNvSpPr/>
          <p:nvPr/>
        </p:nvSpPr>
        <p:spPr>
          <a:xfrm>
            <a:off x="713232" y="4489704"/>
            <a:ext cx="5212080" cy="1097280"/>
          </a:xfrm>
          <a:prstGeom prst="roundRect">
            <a:avLst>
              <a:gd name="adj" fmla="val 4167"/>
            </a:avLst>
          </a:prstGeom>
          <a:solidFill>
            <a:srgbClr val="173B5A"/>
          </a:solidFill>
          <a:ln w="12700">
            <a:solidFill>
              <a:srgbClr val="35536C"/>
            </a:solidFill>
            <a:prstDash val="solid"/>
          </a:ln>
        </p:spPr>
        <p:txBody>
          <a:bodyPr/>
          <a:lstStyle/>
          <a:p>
            <a:endParaRPr lang="en-US"/>
          </a:p>
        </p:txBody>
      </p:sp>
      <p:sp>
        <p:nvSpPr>
          <p:cNvPr id="19" name="Text 17"/>
          <p:cNvSpPr/>
          <p:nvPr/>
        </p:nvSpPr>
        <p:spPr>
          <a:xfrm>
            <a:off x="914400" y="4654296"/>
            <a:ext cx="2057400" cy="310896"/>
          </a:xfrm>
          <a:prstGeom prst="rect">
            <a:avLst/>
          </a:prstGeom>
          <a:noFill/>
          <a:ln/>
        </p:spPr>
        <p:txBody>
          <a:bodyPr wrap="square" lIns="0" tIns="0" rIns="0" bIns="0" rtlCol="0" anchor="ctr"/>
          <a:lstStyle/>
          <a:p>
            <a:pPr marL="0" indent="0">
              <a:buNone/>
            </a:pPr>
            <a:r>
              <a:rPr lang="en-US" sz="1200" b="1" dirty="0">
                <a:solidFill>
                  <a:srgbClr val="D9A62E"/>
                </a:solidFill>
              </a:rPr>
              <a:t>“Everyone at the department can search it.”</a:t>
            </a:r>
            <a:endParaRPr lang="en-US" sz="1200" dirty="0"/>
          </a:p>
        </p:txBody>
      </p:sp>
      <p:sp>
        <p:nvSpPr>
          <p:cNvPr id="20" name="Text 18"/>
          <p:cNvSpPr/>
          <p:nvPr/>
        </p:nvSpPr>
        <p:spPr>
          <a:xfrm>
            <a:off x="3044952" y="4636008"/>
            <a:ext cx="2606040" cy="713232"/>
          </a:xfrm>
          <a:prstGeom prst="rect">
            <a:avLst/>
          </a:prstGeom>
          <a:noFill/>
          <a:ln/>
        </p:spPr>
        <p:txBody>
          <a:bodyPr wrap="square" lIns="0" tIns="0" rIns="0" bIns="0" rtlCol="0" anchor="ctr"/>
          <a:lstStyle/>
          <a:p>
            <a:pPr marL="0" indent="0">
              <a:buNone/>
            </a:pPr>
            <a:r>
              <a:rPr lang="en-US" sz="930" dirty="0">
                <a:solidFill>
                  <a:srgbClr val="DDE6ED"/>
                </a:solidFill>
              </a:rPr>
              <a:t>No. Access is restricted to authorized, trained personnel; it is not automatically available to every employee or officer. (Dispatch/RTCC/Lieutenants)</a:t>
            </a:r>
            <a:endParaRPr lang="en-US" sz="930" dirty="0"/>
          </a:p>
        </p:txBody>
      </p:sp>
      <p:sp>
        <p:nvSpPr>
          <p:cNvPr id="21" name="Shape 19"/>
          <p:cNvSpPr/>
          <p:nvPr/>
        </p:nvSpPr>
        <p:spPr>
          <a:xfrm>
            <a:off x="6245352" y="4489704"/>
            <a:ext cx="5212080" cy="1097280"/>
          </a:xfrm>
          <a:prstGeom prst="roundRect">
            <a:avLst>
              <a:gd name="adj" fmla="val 4167"/>
            </a:avLst>
          </a:prstGeom>
          <a:solidFill>
            <a:srgbClr val="173B5A"/>
          </a:solidFill>
          <a:ln w="12700">
            <a:solidFill>
              <a:srgbClr val="35536C"/>
            </a:solidFill>
            <a:prstDash val="solid"/>
          </a:ln>
        </p:spPr>
        <p:txBody>
          <a:bodyPr/>
          <a:lstStyle/>
          <a:p>
            <a:endParaRPr lang="en-US"/>
          </a:p>
        </p:txBody>
      </p:sp>
      <p:sp>
        <p:nvSpPr>
          <p:cNvPr id="22" name="Text 20"/>
          <p:cNvSpPr/>
          <p:nvPr/>
        </p:nvSpPr>
        <p:spPr>
          <a:xfrm>
            <a:off x="6446520" y="4654296"/>
            <a:ext cx="2057400" cy="310896"/>
          </a:xfrm>
          <a:prstGeom prst="rect">
            <a:avLst/>
          </a:prstGeom>
          <a:noFill/>
          <a:ln/>
        </p:spPr>
        <p:txBody>
          <a:bodyPr wrap="square" lIns="0" tIns="0" rIns="0" bIns="0" rtlCol="0" anchor="ctr"/>
          <a:lstStyle/>
          <a:p>
            <a:pPr marL="0" indent="0">
              <a:buNone/>
            </a:pPr>
            <a:r>
              <a:rPr lang="en-US" sz="1200" b="1" dirty="0">
                <a:solidFill>
                  <a:srgbClr val="D9A62E"/>
                </a:solidFill>
              </a:rPr>
              <a:t>“Page keeps every plate indefinitely.”</a:t>
            </a:r>
            <a:endParaRPr lang="en-US" sz="1200" dirty="0"/>
          </a:p>
        </p:txBody>
      </p:sp>
      <p:sp>
        <p:nvSpPr>
          <p:cNvPr id="23" name="Text 21"/>
          <p:cNvSpPr/>
          <p:nvPr/>
        </p:nvSpPr>
        <p:spPr>
          <a:xfrm>
            <a:off x="8577072" y="4636008"/>
            <a:ext cx="2606040" cy="713232"/>
          </a:xfrm>
          <a:prstGeom prst="rect">
            <a:avLst/>
          </a:prstGeom>
          <a:noFill/>
          <a:ln/>
        </p:spPr>
        <p:txBody>
          <a:bodyPr wrap="square" lIns="0" tIns="0" rIns="0" bIns="0" rtlCol="0" anchor="ctr"/>
          <a:lstStyle/>
          <a:p>
            <a:pPr marL="0" indent="0">
              <a:buNone/>
            </a:pPr>
            <a:r>
              <a:rPr lang="en-US" sz="930" dirty="0">
                <a:solidFill>
                  <a:srgbClr val="DDE6ED"/>
                </a:solidFill>
              </a:rPr>
              <a:t>No. Page PD detections are retained for 7 days, unless specific information is preserved as evidence in a case.</a:t>
            </a:r>
            <a:endParaRPr lang="en-US" sz="930" dirty="0"/>
          </a:p>
        </p:txBody>
      </p:sp>
      <p:sp>
        <p:nvSpPr>
          <p:cNvPr id="24" name="Shape 22"/>
          <p:cNvSpPr/>
          <p:nvPr/>
        </p:nvSpPr>
        <p:spPr>
          <a:xfrm>
            <a:off x="713232" y="5916168"/>
            <a:ext cx="10744200" cy="393192"/>
          </a:xfrm>
          <a:prstGeom prst="roundRect">
            <a:avLst>
              <a:gd name="adj" fmla="val 9302"/>
            </a:avLst>
          </a:prstGeom>
          <a:solidFill>
            <a:srgbClr val="102A42"/>
          </a:solidFill>
          <a:ln w="12700">
            <a:solidFill>
              <a:srgbClr val="D9A62E"/>
            </a:solidFill>
            <a:prstDash val="solid"/>
          </a:ln>
        </p:spPr>
        <p:txBody>
          <a:bodyPr/>
          <a:lstStyle/>
          <a:p>
            <a:endParaRPr lang="en-US"/>
          </a:p>
        </p:txBody>
      </p:sp>
      <p:sp>
        <p:nvSpPr>
          <p:cNvPr id="25" name="Text 23"/>
          <p:cNvSpPr/>
          <p:nvPr/>
        </p:nvSpPr>
        <p:spPr>
          <a:xfrm>
            <a:off x="987552" y="5998464"/>
            <a:ext cx="10195560" cy="164592"/>
          </a:xfrm>
          <a:prstGeom prst="rect">
            <a:avLst/>
          </a:prstGeom>
          <a:noFill/>
          <a:ln/>
        </p:spPr>
        <p:txBody>
          <a:bodyPr wrap="square" lIns="0" tIns="0" rIns="0" bIns="0" rtlCol="0" anchor="ctr"/>
          <a:lstStyle/>
          <a:p>
            <a:pPr marL="0" indent="0" algn="ctr">
              <a:buNone/>
            </a:pPr>
            <a:r>
              <a:rPr lang="en-US" sz="1080" b="1" dirty="0">
                <a:solidFill>
                  <a:srgbClr val="F5F7F9"/>
                </a:solidFill>
              </a:rPr>
              <a:t>A camera can capture a plate. It cannot determine guilt, understand circumstances, or replace due process.</a:t>
            </a:r>
            <a:endParaRPr lang="en-US" sz="1080" dirty="0"/>
          </a:p>
        </p:txBody>
      </p:sp>
      <p:sp>
        <p:nvSpPr>
          <p:cNvPr id="26"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E52F0-C47B-9B0C-6A94-F9CF2D6B3041}"/>
            </a:ext>
          </a:extLst>
        </p:cNvPr>
        <p:cNvGrpSpPr/>
        <p:nvPr/>
      </p:nvGrpSpPr>
      <p:grpSpPr>
        <a:xfrm>
          <a:off x="0" y="0"/>
          <a:ext cx="0" cy="0"/>
          <a:chOff x="0" y="0"/>
          <a:chExt cx="0" cy="0"/>
        </a:xfrm>
      </p:grpSpPr>
      <p:sp>
        <p:nvSpPr>
          <p:cNvPr id="3" name="Shape 0">
            <a:extLst>
              <a:ext uri="{FF2B5EF4-FFF2-40B4-BE49-F238E27FC236}">
                <a16:creationId xmlns:a16="http://schemas.microsoft.com/office/drawing/2014/main" id="{2302E668-700E-EC00-7256-5F645EAA3363}"/>
              </a:ext>
            </a:extLst>
          </p:cNvPr>
          <p:cNvSpPr/>
          <p:nvPr/>
        </p:nvSpPr>
        <p:spPr>
          <a:xfrm>
            <a:off x="0" y="0"/>
            <a:ext cx="12192000" cy="6858000"/>
          </a:xfrm>
          <a:prstGeom prst="rect">
            <a:avLst/>
          </a:prstGeom>
          <a:solidFill>
            <a:srgbClr val="0B2136"/>
          </a:solidFill>
          <a:ln w="12700">
            <a:solidFill>
              <a:srgbClr val="0B2136">
                <a:alpha val="0"/>
              </a:srgbClr>
            </a:solidFill>
            <a:prstDash val="solid"/>
          </a:ln>
        </p:spPr>
        <p:txBody>
          <a:bodyPr/>
          <a:lstStyle/>
          <a:p>
            <a:endParaRPr lang="en-US" dirty="0"/>
          </a:p>
        </p:txBody>
      </p:sp>
      <p:sp>
        <p:nvSpPr>
          <p:cNvPr id="10" name="Text 6">
            <a:extLst>
              <a:ext uri="{FF2B5EF4-FFF2-40B4-BE49-F238E27FC236}">
                <a16:creationId xmlns:a16="http://schemas.microsoft.com/office/drawing/2014/main" id="{00D87586-ED31-D127-0E93-E00C9F207E1F}"/>
              </a:ext>
            </a:extLst>
          </p:cNvPr>
          <p:cNvSpPr/>
          <p:nvPr/>
        </p:nvSpPr>
        <p:spPr>
          <a:xfrm>
            <a:off x="1417320" y="5394960"/>
            <a:ext cx="2057400" cy="502920"/>
          </a:xfrm>
          <a:prstGeom prst="rect">
            <a:avLst/>
          </a:prstGeom>
          <a:noFill/>
          <a:ln/>
        </p:spPr>
        <p:txBody>
          <a:bodyPr wrap="square" lIns="0" tIns="0" rIns="0" bIns="0" rtlCol="0" anchor="ctr"/>
          <a:lstStyle/>
          <a:p>
            <a:pPr marL="0" indent="0">
              <a:buNone/>
            </a:pPr>
            <a:endParaRPr lang="en-US" sz="750" dirty="0"/>
          </a:p>
        </p:txBody>
      </p:sp>
      <p:pic>
        <p:nvPicPr>
          <p:cNvPr id="12" name="Picture 11">
            <a:extLst>
              <a:ext uri="{FF2B5EF4-FFF2-40B4-BE49-F238E27FC236}">
                <a16:creationId xmlns:a16="http://schemas.microsoft.com/office/drawing/2014/main" id="{A5C937F6-0D3D-5585-1A3D-D1F60E732196}"/>
              </a:ext>
            </a:extLst>
          </p:cNvPr>
          <p:cNvPicPr>
            <a:picLocks noChangeAspect="1"/>
          </p:cNvPicPr>
          <p:nvPr/>
        </p:nvPicPr>
        <p:blipFill>
          <a:blip r:embed="rId3"/>
          <a:stretch>
            <a:fillRect/>
          </a:stretch>
        </p:blipFill>
        <p:spPr>
          <a:xfrm>
            <a:off x="952500" y="0"/>
            <a:ext cx="10287000" cy="6858000"/>
          </a:xfrm>
          <a:prstGeom prst="rect">
            <a:avLst/>
          </a:prstGeom>
        </p:spPr>
      </p:pic>
    </p:spTree>
    <p:extLst>
      <p:ext uri="{BB962C8B-B14F-4D97-AF65-F5344CB8AC3E}">
        <p14:creationId xmlns:p14="http://schemas.microsoft.com/office/powerpoint/2010/main" val="3242934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3" name="Text 1"/>
          <p:cNvSpPr/>
          <p:nvPr/>
        </p:nvSpPr>
        <p:spPr>
          <a:xfrm>
            <a:off x="658368" y="612648"/>
            <a:ext cx="10698480" cy="365760"/>
          </a:xfrm>
          <a:prstGeom prst="rect">
            <a:avLst/>
          </a:prstGeom>
          <a:noFill/>
          <a:ln/>
        </p:spPr>
        <p:txBody>
          <a:bodyPr wrap="square" lIns="0" tIns="0" rIns="0" bIns="0" rtlCol="0" anchor="ctr"/>
          <a:lstStyle/>
          <a:p>
            <a:pPr marL="0" indent="0">
              <a:buNone/>
            </a:pPr>
            <a:r>
              <a:rPr lang="en-US" sz="2300" b="1" dirty="0">
                <a:solidFill>
                  <a:srgbClr val="F5F7F9"/>
                </a:solidFill>
                <a:latin typeface="Aptos Display" pitchFamily="34" charset="0"/>
                <a:ea typeface="Aptos Display" pitchFamily="34" charset="-122"/>
                <a:cs typeface="Aptos Display" pitchFamily="34" charset="-120"/>
              </a:rPr>
              <a:t>Transparency</a:t>
            </a:r>
            <a:endParaRPr lang="en-US" sz="2300" dirty="0"/>
          </a:p>
        </p:txBody>
      </p:sp>
      <p:sp>
        <p:nvSpPr>
          <p:cNvPr id="4" name="Text 2"/>
          <p:cNvSpPr/>
          <p:nvPr/>
        </p:nvSpPr>
        <p:spPr>
          <a:xfrm>
            <a:off x="658368" y="1097280"/>
            <a:ext cx="10424160" cy="237744"/>
          </a:xfrm>
          <a:prstGeom prst="rect">
            <a:avLst/>
          </a:prstGeom>
          <a:noFill/>
          <a:ln/>
        </p:spPr>
        <p:txBody>
          <a:bodyPr wrap="square" lIns="0" tIns="0" rIns="0" bIns="0" rtlCol="0" anchor="ctr"/>
          <a:lstStyle/>
          <a:p>
            <a:pPr marL="0" indent="0">
              <a:buNone/>
            </a:pPr>
            <a:r>
              <a:rPr lang="en-US" sz="1050" dirty="0">
                <a:solidFill>
                  <a:srgbClr val="9FB0BE"/>
                </a:solidFill>
              </a:rPr>
              <a:t>Showing the public the rules, limits, and results.</a:t>
            </a:r>
            <a:endParaRPr lang="en-US" sz="1050" dirty="0"/>
          </a:p>
        </p:txBody>
      </p:sp>
      <p:sp>
        <p:nvSpPr>
          <p:cNvPr id="5" name="Shape 3"/>
          <p:cNvSpPr/>
          <p:nvPr/>
        </p:nvSpPr>
        <p:spPr>
          <a:xfrm>
            <a:off x="658368" y="1481328"/>
            <a:ext cx="960120" cy="0"/>
          </a:xfrm>
          <a:prstGeom prst="line">
            <a:avLst/>
          </a:prstGeom>
          <a:noFill/>
          <a:ln w="27940">
            <a:solidFill>
              <a:srgbClr val="D9A62E"/>
            </a:solidFill>
            <a:prstDash val="solid"/>
          </a:ln>
        </p:spPr>
        <p:txBody>
          <a:bodyPr/>
          <a:lstStyle/>
          <a:p>
            <a:endParaRPr lang="en-US"/>
          </a:p>
        </p:txBody>
      </p:sp>
      <p:sp>
        <p:nvSpPr>
          <p:cNvPr id="30" name="Shape 28"/>
          <p:cNvSpPr/>
          <p:nvPr/>
        </p:nvSpPr>
        <p:spPr>
          <a:xfrm>
            <a:off x="713232" y="5715000"/>
            <a:ext cx="10597896" cy="566928"/>
          </a:xfrm>
          <a:prstGeom prst="roundRect">
            <a:avLst>
              <a:gd name="adj" fmla="val 6452"/>
            </a:avLst>
          </a:prstGeom>
          <a:solidFill>
            <a:srgbClr val="102A42"/>
          </a:solidFill>
          <a:ln w="15240">
            <a:solidFill>
              <a:srgbClr val="D9A62E"/>
            </a:solidFill>
            <a:prstDash val="solid"/>
          </a:ln>
        </p:spPr>
        <p:txBody>
          <a:bodyPr/>
          <a:lstStyle/>
          <a:p>
            <a:endParaRPr lang="en-US"/>
          </a:p>
        </p:txBody>
      </p:sp>
      <p:sp>
        <p:nvSpPr>
          <p:cNvPr id="31" name="Text 29"/>
          <p:cNvSpPr/>
          <p:nvPr/>
        </p:nvSpPr>
        <p:spPr>
          <a:xfrm>
            <a:off x="960120" y="5833872"/>
            <a:ext cx="10104120" cy="256032"/>
          </a:xfrm>
          <a:prstGeom prst="rect">
            <a:avLst/>
          </a:prstGeom>
          <a:noFill/>
          <a:ln/>
        </p:spPr>
        <p:txBody>
          <a:bodyPr wrap="square" lIns="0" tIns="0" rIns="0" bIns="0" rtlCol="0" anchor="ctr"/>
          <a:lstStyle/>
          <a:p>
            <a:pPr marL="0" indent="0" algn="ctr">
              <a:buNone/>
            </a:pPr>
            <a:r>
              <a:rPr lang="en-US" sz="1100" b="1" dirty="0">
                <a:solidFill>
                  <a:srgbClr val="F5F7F9"/>
                </a:solidFill>
              </a:rPr>
              <a:t>Page PD’s message: public safety and constitutional protections are not competing responsibilities — both are part of our duty to the community.</a:t>
            </a:r>
            <a:endParaRPr lang="en-US" sz="1100" dirty="0"/>
          </a:p>
        </p:txBody>
      </p:sp>
      <p:sp>
        <p:nvSpPr>
          <p:cNvPr id="32"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6</a:t>
            </a:fld>
            <a:endParaRPr lang="en-US"/>
          </a:p>
        </p:txBody>
      </p:sp>
      <p:sp>
        <p:nvSpPr>
          <p:cNvPr id="130" name="Shape 3">
            <a:extLst>
              <a:ext uri="{FF2B5EF4-FFF2-40B4-BE49-F238E27FC236}">
                <a16:creationId xmlns:a16="http://schemas.microsoft.com/office/drawing/2014/main" id="{519E567F-C121-46CA-EC40-77C012190EFD}"/>
              </a:ext>
            </a:extLst>
          </p:cNvPr>
          <p:cNvSpPr/>
          <p:nvPr/>
        </p:nvSpPr>
        <p:spPr>
          <a:xfrm>
            <a:off x="713232" y="1556208"/>
            <a:ext cx="5175504" cy="1280160"/>
          </a:xfrm>
          <a:prstGeom prst="roundRect">
            <a:avLst>
              <a:gd name="adj" fmla="val 4286"/>
            </a:avLst>
          </a:prstGeom>
          <a:solidFill>
            <a:srgbClr val="163F5F"/>
          </a:solidFill>
          <a:ln w="15240">
            <a:solidFill>
              <a:srgbClr val="2C5B7B"/>
            </a:solidFill>
            <a:prstDash val="solid"/>
          </a:ln>
          <a:effectLst>
            <a:outerShdw blurRad="12700" dist="50800" dir="2700000" algn="bl" rotWithShape="0">
              <a:srgbClr val="061A29">
                <a:alpha val="20000"/>
              </a:srgbClr>
            </a:outerShdw>
          </a:effectLst>
        </p:spPr>
        <p:txBody>
          <a:bodyPr/>
          <a:lstStyle/>
          <a:p>
            <a:endParaRPr lang="en-US"/>
          </a:p>
        </p:txBody>
      </p:sp>
      <p:sp>
        <p:nvSpPr>
          <p:cNvPr id="132" name="Shape 4">
            <a:extLst>
              <a:ext uri="{FF2B5EF4-FFF2-40B4-BE49-F238E27FC236}">
                <a16:creationId xmlns:a16="http://schemas.microsoft.com/office/drawing/2014/main" id="{C73A329D-8980-54EB-8631-A3AA7029785C}"/>
              </a:ext>
            </a:extLst>
          </p:cNvPr>
          <p:cNvSpPr/>
          <p:nvPr/>
        </p:nvSpPr>
        <p:spPr>
          <a:xfrm>
            <a:off x="914400" y="1739088"/>
            <a:ext cx="329184" cy="329184"/>
          </a:xfrm>
          <a:prstGeom prst="ellipse">
            <a:avLst/>
          </a:prstGeom>
          <a:solidFill>
            <a:srgbClr val="E9B62E"/>
          </a:solidFill>
          <a:ln w="12700">
            <a:solidFill>
              <a:srgbClr val="E9B62E"/>
            </a:solidFill>
            <a:prstDash val="solid"/>
          </a:ln>
        </p:spPr>
        <p:txBody>
          <a:bodyPr/>
          <a:lstStyle/>
          <a:p>
            <a:endParaRPr lang="en-US"/>
          </a:p>
        </p:txBody>
      </p:sp>
      <p:sp>
        <p:nvSpPr>
          <p:cNvPr id="134" name="Text 5">
            <a:extLst>
              <a:ext uri="{FF2B5EF4-FFF2-40B4-BE49-F238E27FC236}">
                <a16:creationId xmlns:a16="http://schemas.microsoft.com/office/drawing/2014/main" id="{D593A8C0-DCC4-67AF-CDA8-A76C2D9E6028}"/>
              </a:ext>
            </a:extLst>
          </p:cNvPr>
          <p:cNvSpPr/>
          <p:nvPr/>
        </p:nvSpPr>
        <p:spPr>
          <a:xfrm>
            <a:off x="1371600" y="1757376"/>
            <a:ext cx="4306824" cy="274320"/>
          </a:xfrm>
          <a:prstGeom prst="rect">
            <a:avLst/>
          </a:prstGeom>
          <a:noFill/>
          <a:ln/>
        </p:spPr>
        <p:txBody>
          <a:bodyPr wrap="square" lIns="0" tIns="0" rIns="0" bIns="0" rtlCol="0" anchor="t"/>
          <a:lstStyle/>
          <a:p>
            <a:pPr marL="0" indent="0" algn="l">
              <a:lnSpc>
                <a:spcPct val="92000"/>
              </a:lnSpc>
              <a:buNone/>
            </a:pPr>
            <a:r>
              <a:rPr lang="en-US" sz="1620" b="1" dirty="0">
                <a:solidFill>
                  <a:srgbClr val="F2F6FA"/>
                </a:solidFill>
                <a:latin typeface="Aptos" pitchFamily="34" charset="0"/>
                <a:ea typeface="Aptos" pitchFamily="34" charset="-122"/>
                <a:cs typeface="Aptos" pitchFamily="34" charset="-120"/>
              </a:rPr>
              <a:t>Explain the limits</a:t>
            </a:r>
            <a:endParaRPr lang="en-US" sz="1620" dirty="0"/>
          </a:p>
        </p:txBody>
      </p:sp>
      <p:sp>
        <p:nvSpPr>
          <p:cNvPr id="136" name="Text 6">
            <a:extLst>
              <a:ext uri="{FF2B5EF4-FFF2-40B4-BE49-F238E27FC236}">
                <a16:creationId xmlns:a16="http://schemas.microsoft.com/office/drawing/2014/main" id="{841D0146-FF5F-7D2E-A47C-C11C96CB5857}"/>
              </a:ext>
            </a:extLst>
          </p:cNvPr>
          <p:cNvSpPr/>
          <p:nvPr/>
        </p:nvSpPr>
        <p:spPr>
          <a:xfrm>
            <a:off x="923544" y="2187144"/>
            <a:ext cx="4754880" cy="530352"/>
          </a:xfrm>
          <a:prstGeom prst="rect">
            <a:avLst/>
          </a:prstGeom>
          <a:noFill/>
          <a:ln/>
        </p:spPr>
        <p:txBody>
          <a:bodyPr wrap="square" lIns="127" tIns="127" rIns="127" bIns="127" rtlCol="0" anchor="t">
            <a:normAutofit fontScale="92500" lnSpcReduction="10000"/>
          </a:bodyPr>
          <a:lstStyle/>
          <a:p>
            <a:pPr marL="0" indent="0" algn="l">
              <a:lnSpc>
                <a:spcPct val="90000"/>
              </a:lnSpc>
              <a:buNone/>
            </a:pPr>
            <a:r>
              <a:rPr lang="en-US" sz="1100" dirty="0">
                <a:solidFill>
                  <a:srgbClr val="DDE7F0"/>
                </a:solidFill>
                <a:latin typeface="Aptos" pitchFamily="34" charset="0"/>
                <a:ea typeface="Aptos" pitchFamily="34" charset="-122"/>
                <a:cs typeface="Aptos" pitchFamily="34" charset="-120"/>
              </a:rPr>
              <a:t>Page PD captures license plate images, vehicle context, visible vehicle details, and detection time/location on public roadways. It does not identify drivers, use facial recognition, monitor speed, issue citations, or continuously track people. Data is retained 7 days.</a:t>
            </a:r>
            <a:endParaRPr lang="en-US" sz="1100" dirty="0"/>
          </a:p>
        </p:txBody>
      </p:sp>
      <p:sp>
        <p:nvSpPr>
          <p:cNvPr id="138" name="Shape 7">
            <a:extLst>
              <a:ext uri="{FF2B5EF4-FFF2-40B4-BE49-F238E27FC236}">
                <a16:creationId xmlns:a16="http://schemas.microsoft.com/office/drawing/2014/main" id="{75A6E794-6088-E6F3-62C3-20469D03DD91}"/>
              </a:ext>
            </a:extLst>
          </p:cNvPr>
          <p:cNvSpPr/>
          <p:nvPr/>
        </p:nvSpPr>
        <p:spPr>
          <a:xfrm>
            <a:off x="713232" y="2955240"/>
            <a:ext cx="5175504" cy="1280160"/>
          </a:xfrm>
          <a:prstGeom prst="roundRect">
            <a:avLst>
              <a:gd name="adj" fmla="val 4286"/>
            </a:avLst>
          </a:prstGeom>
          <a:solidFill>
            <a:srgbClr val="163F5F"/>
          </a:solidFill>
          <a:ln w="15240">
            <a:solidFill>
              <a:srgbClr val="2C5B7B"/>
            </a:solidFill>
            <a:prstDash val="solid"/>
          </a:ln>
          <a:effectLst>
            <a:outerShdw blurRad="12700" dist="50800" dir="2700000" algn="bl" rotWithShape="0">
              <a:srgbClr val="061A29">
                <a:alpha val="20000"/>
              </a:srgbClr>
            </a:outerShdw>
          </a:effectLst>
        </p:spPr>
        <p:txBody>
          <a:bodyPr/>
          <a:lstStyle/>
          <a:p>
            <a:endParaRPr lang="en-US"/>
          </a:p>
        </p:txBody>
      </p:sp>
      <p:sp>
        <p:nvSpPr>
          <p:cNvPr id="140" name="Shape 8">
            <a:extLst>
              <a:ext uri="{FF2B5EF4-FFF2-40B4-BE49-F238E27FC236}">
                <a16:creationId xmlns:a16="http://schemas.microsoft.com/office/drawing/2014/main" id="{667F512D-67EC-882D-6579-6A4B7C062094}"/>
              </a:ext>
            </a:extLst>
          </p:cNvPr>
          <p:cNvSpPr/>
          <p:nvPr/>
        </p:nvSpPr>
        <p:spPr>
          <a:xfrm>
            <a:off x="914400" y="3138120"/>
            <a:ext cx="329184" cy="329184"/>
          </a:xfrm>
          <a:prstGeom prst="ellipse">
            <a:avLst/>
          </a:prstGeom>
          <a:solidFill>
            <a:srgbClr val="E9B62E"/>
          </a:solidFill>
          <a:ln w="12700">
            <a:solidFill>
              <a:srgbClr val="E9B62E"/>
            </a:solidFill>
            <a:prstDash val="solid"/>
          </a:ln>
        </p:spPr>
        <p:txBody>
          <a:bodyPr/>
          <a:lstStyle/>
          <a:p>
            <a:endParaRPr lang="en-US"/>
          </a:p>
        </p:txBody>
      </p:sp>
      <p:sp>
        <p:nvSpPr>
          <p:cNvPr id="142" name="Text 9">
            <a:extLst>
              <a:ext uri="{FF2B5EF4-FFF2-40B4-BE49-F238E27FC236}">
                <a16:creationId xmlns:a16="http://schemas.microsoft.com/office/drawing/2014/main" id="{2913E9D4-D22D-5DDC-498B-1672C6652A33}"/>
              </a:ext>
            </a:extLst>
          </p:cNvPr>
          <p:cNvSpPr/>
          <p:nvPr/>
        </p:nvSpPr>
        <p:spPr>
          <a:xfrm>
            <a:off x="1371600" y="3156408"/>
            <a:ext cx="4306824" cy="274320"/>
          </a:xfrm>
          <a:prstGeom prst="rect">
            <a:avLst/>
          </a:prstGeom>
          <a:noFill/>
          <a:ln/>
        </p:spPr>
        <p:txBody>
          <a:bodyPr wrap="square" lIns="0" tIns="0" rIns="0" bIns="0" rtlCol="0" anchor="t"/>
          <a:lstStyle/>
          <a:p>
            <a:pPr marL="0" indent="0" algn="l">
              <a:lnSpc>
                <a:spcPct val="92000"/>
              </a:lnSpc>
              <a:buNone/>
            </a:pPr>
            <a:r>
              <a:rPr lang="en-US" sz="1620" b="1" dirty="0">
                <a:solidFill>
                  <a:srgbClr val="F2F6FA"/>
                </a:solidFill>
                <a:latin typeface="Aptos" pitchFamily="34" charset="0"/>
                <a:ea typeface="Aptos" pitchFamily="34" charset="-122"/>
                <a:cs typeface="Aptos" pitchFamily="34" charset="-120"/>
              </a:rPr>
              <a:t>Publish the rules</a:t>
            </a:r>
            <a:endParaRPr lang="en-US" sz="1620" dirty="0"/>
          </a:p>
        </p:txBody>
      </p:sp>
      <p:sp>
        <p:nvSpPr>
          <p:cNvPr id="144" name="Text 10">
            <a:extLst>
              <a:ext uri="{FF2B5EF4-FFF2-40B4-BE49-F238E27FC236}">
                <a16:creationId xmlns:a16="http://schemas.microsoft.com/office/drawing/2014/main" id="{69E1B6CC-07AF-4DFC-6562-418C6D15DC07}"/>
              </a:ext>
            </a:extLst>
          </p:cNvPr>
          <p:cNvSpPr/>
          <p:nvPr/>
        </p:nvSpPr>
        <p:spPr>
          <a:xfrm>
            <a:off x="923544" y="3586176"/>
            <a:ext cx="4754880" cy="530352"/>
          </a:xfrm>
          <a:prstGeom prst="rect">
            <a:avLst/>
          </a:prstGeom>
          <a:noFill/>
          <a:ln/>
        </p:spPr>
        <p:txBody>
          <a:bodyPr wrap="square" lIns="127" tIns="127" rIns="127" bIns="127" rtlCol="0" anchor="t">
            <a:normAutofit fontScale="92500" lnSpcReduction="10000"/>
          </a:bodyPr>
          <a:lstStyle/>
          <a:p>
            <a:pPr marL="0" indent="0" algn="l">
              <a:lnSpc>
                <a:spcPct val="90000"/>
              </a:lnSpc>
              <a:buNone/>
            </a:pPr>
            <a:r>
              <a:rPr lang="en-US" sz="1100" dirty="0">
                <a:solidFill>
                  <a:srgbClr val="DDE7F0"/>
                </a:solidFill>
                <a:latin typeface="Aptos" pitchFamily="34" charset="0"/>
                <a:ea typeface="Aptos" pitchFamily="34" charset="-122"/>
                <a:cs typeface="Aptos" pitchFamily="34" charset="-120"/>
              </a:rPr>
              <a:t>Rules limit use to legitimate law-enforcement and public-safety purposes. Access is restricted to trained Lieutenants, Dispatch and RTCC personnel with required clearance. Each search needs a case number, and a documented reason; a plate hit is only a lead and must be verified before action.</a:t>
            </a:r>
            <a:endParaRPr lang="en-US" sz="1100" dirty="0"/>
          </a:p>
        </p:txBody>
      </p:sp>
      <p:sp>
        <p:nvSpPr>
          <p:cNvPr id="146" name="Shape 11">
            <a:extLst>
              <a:ext uri="{FF2B5EF4-FFF2-40B4-BE49-F238E27FC236}">
                <a16:creationId xmlns:a16="http://schemas.microsoft.com/office/drawing/2014/main" id="{A2A57364-6CCF-64D2-9A21-4DA7B5DC32A1}"/>
              </a:ext>
            </a:extLst>
          </p:cNvPr>
          <p:cNvSpPr/>
          <p:nvPr/>
        </p:nvSpPr>
        <p:spPr>
          <a:xfrm>
            <a:off x="713232" y="4354272"/>
            <a:ext cx="5175504" cy="1280160"/>
          </a:xfrm>
          <a:prstGeom prst="roundRect">
            <a:avLst>
              <a:gd name="adj" fmla="val 4286"/>
            </a:avLst>
          </a:prstGeom>
          <a:solidFill>
            <a:srgbClr val="163F5F"/>
          </a:solidFill>
          <a:ln w="15240">
            <a:solidFill>
              <a:srgbClr val="2C5B7B"/>
            </a:solidFill>
            <a:prstDash val="solid"/>
          </a:ln>
          <a:effectLst>
            <a:outerShdw blurRad="12700" dist="50800" dir="2700000" algn="bl" rotWithShape="0">
              <a:srgbClr val="061A29">
                <a:alpha val="20000"/>
              </a:srgbClr>
            </a:outerShdw>
          </a:effectLst>
        </p:spPr>
        <p:txBody>
          <a:bodyPr/>
          <a:lstStyle/>
          <a:p>
            <a:endParaRPr lang="en-US"/>
          </a:p>
        </p:txBody>
      </p:sp>
      <p:sp>
        <p:nvSpPr>
          <p:cNvPr id="148" name="Shape 12">
            <a:extLst>
              <a:ext uri="{FF2B5EF4-FFF2-40B4-BE49-F238E27FC236}">
                <a16:creationId xmlns:a16="http://schemas.microsoft.com/office/drawing/2014/main" id="{FC421F49-443D-8468-61CB-58F0FE6D6513}"/>
              </a:ext>
            </a:extLst>
          </p:cNvPr>
          <p:cNvSpPr/>
          <p:nvPr/>
        </p:nvSpPr>
        <p:spPr>
          <a:xfrm>
            <a:off x="914400" y="4537152"/>
            <a:ext cx="329184" cy="329184"/>
          </a:xfrm>
          <a:prstGeom prst="ellipse">
            <a:avLst/>
          </a:prstGeom>
          <a:solidFill>
            <a:srgbClr val="E9B62E"/>
          </a:solidFill>
          <a:ln w="12700">
            <a:solidFill>
              <a:srgbClr val="E9B62E"/>
            </a:solidFill>
            <a:prstDash val="solid"/>
          </a:ln>
        </p:spPr>
        <p:txBody>
          <a:bodyPr/>
          <a:lstStyle/>
          <a:p>
            <a:endParaRPr lang="en-US"/>
          </a:p>
        </p:txBody>
      </p:sp>
      <p:sp>
        <p:nvSpPr>
          <p:cNvPr id="150" name="Text 13">
            <a:extLst>
              <a:ext uri="{FF2B5EF4-FFF2-40B4-BE49-F238E27FC236}">
                <a16:creationId xmlns:a16="http://schemas.microsoft.com/office/drawing/2014/main" id="{11F578F2-472A-DF25-0F8E-F6BF9E6CB2FA}"/>
              </a:ext>
            </a:extLst>
          </p:cNvPr>
          <p:cNvSpPr/>
          <p:nvPr/>
        </p:nvSpPr>
        <p:spPr>
          <a:xfrm>
            <a:off x="1371600" y="4555440"/>
            <a:ext cx="4306824" cy="274320"/>
          </a:xfrm>
          <a:prstGeom prst="rect">
            <a:avLst/>
          </a:prstGeom>
          <a:noFill/>
          <a:ln/>
        </p:spPr>
        <p:txBody>
          <a:bodyPr wrap="square" lIns="0" tIns="0" rIns="0" bIns="0" rtlCol="0" anchor="t"/>
          <a:lstStyle/>
          <a:p>
            <a:pPr marL="0" indent="0" algn="l">
              <a:lnSpc>
                <a:spcPct val="92000"/>
              </a:lnSpc>
              <a:buNone/>
            </a:pPr>
            <a:r>
              <a:rPr lang="en-US" sz="1620" b="1" dirty="0">
                <a:solidFill>
                  <a:srgbClr val="F2F6FA"/>
                </a:solidFill>
                <a:latin typeface="Aptos" pitchFamily="34" charset="0"/>
                <a:ea typeface="Aptos" pitchFamily="34" charset="-122"/>
                <a:cs typeface="Aptos" pitchFamily="34" charset="-120"/>
              </a:rPr>
              <a:t>Report outcomes</a:t>
            </a:r>
            <a:endParaRPr lang="en-US" sz="1620" dirty="0"/>
          </a:p>
        </p:txBody>
      </p:sp>
      <p:sp>
        <p:nvSpPr>
          <p:cNvPr id="152" name="Text 14">
            <a:extLst>
              <a:ext uri="{FF2B5EF4-FFF2-40B4-BE49-F238E27FC236}">
                <a16:creationId xmlns:a16="http://schemas.microsoft.com/office/drawing/2014/main" id="{3FD18CC3-A892-7300-F84C-437CD41174FE}"/>
              </a:ext>
            </a:extLst>
          </p:cNvPr>
          <p:cNvSpPr/>
          <p:nvPr/>
        </p:nvSpPr>
        <p:spPr>
          <a:xfrm>
            <a:off x="923544" y="4985208"/>
            <a:ext cx="4754880" cy="530352"/>
          </a:xfrm>
          <a:prstGeom prst="rect">
            <a:avLst/>
          </a:prstGeom>
          <a:noFill/>
          <a:ln/>
        </p:spPr>
        <p:txBody>
          <a:bodyPr wrap="square" lIns="127" tIns="127" rIns="127" bIns="127" rtlCol="0" anchor="t">
            <a:normAutofit/>
          </a:bodyPr>
          <a:lstStyle/>
          <a:p>
            <a:pPr marL="0" indent="0" algn="l">
              <a:lnSpc>
                <a:spcPct val="90000"/>
              </a:lnSpc>
              <a:buNone/>
            </a:pPr>
            <a:r>
              <a:rPr lang="en-US" sz="1100" dirty="0">
                <a:solidFill>
                  <a:srgbClr val="DDE7F0"/>
                </a:solidFill>
                <a:latin typeface="Aptos" pitchFamily="34" charset="0"/>
                <a:ea typeface="Aptos" pitchFamily="34" charset="-122"/>
                <a:cs typeface="Aptos" pitchFamily="34" charset="-120"/>
              </a:rPr>
              <a:t>Page PD provides an ALPR transparency portal for community reference. We will continue public updates on major cases where ALPR assisted, while protecting active investigations, personal information, and raw plate reads.</a:t>
            </a:r>
            <a:endParaRPr lang="en-US" sz="1100" dirty="0"/>
          </a:p>
        </p:txBody>
      </p:sp>
      <p:sp>
        <p:nvSpPr>
          <p:cNvPr id="154" name="Shape 15">
            <a:extLst>
              <a:ext uri="{FF2B5EF4-FFF2-40B4-BE49-F238E27FC236}">
                <a16:creationId xmlns:a16="http://schemas.microsoft.com/office/drawing/2014/main" id="{6CAC4918-C08C-384D-34C6-4E7393DC3B5A}"/>
              </a:ext>
            </a:extLst>
          </p:cNvPr>
          <p:cNvSpPr/>
          <p:nvPr/>
        </p:nvSpPr>
        <p:spPr>
          <a:xfrm>
            <a:off x="6153912" y="1556208"/>
            <a:ext cx="5175504" cy="1280160"/>
          </a:xfrm>
          <a:prstGeom prst="roundRect">
            <a:avLst>
              <a:gd name="adj" fmla="val 4286"/>
            </a:avLst>
          </a:prstGeom>
          <a:solidFill>
            <a:srgbClr val="163F5F"/>
          </a:solidFill>
          <a:ln w="15240">
            <a:solidFill>
              <a:srgbClr val="2C5B7B"/>
            </a:solidFill>
            <a:prstDash val="solid"/>
          </a:ln>
          <a:effectLst>
            <a:outerShdw blurRad="12700" dist="50800" dir="2700000" algn="bl" rotWithShape="0">
              <a:srgbClr val="061A29">
                <a:alpha val="20000"/>
              </a:srgbClr>
            </a:outerShdw>
          </a:effectLst>
        </p:spPr>
        <p:txBody>
          <a:bodyPr/>
          <a:lstStyle/>
          <a:p>
            <a:endParaRPr lang="en-US"/>
          </a:p>
        </p:txBody>
      </p:sp>
      <p:sp>
        <p:nvSpPr>
          <p:cNvPr id="156" name="Shape 16">
            <a:extLst>
              <a:ext uri="{FF2B5EF4-FFF2-40B4-BE49-F238E27FC236}">
                <a16:creationId xmlns:a16="http://schemas.microsoft.com/office/drawing/2014/main" id="{379CE641-C8D6-A503-1607-53C0E0752618}"/>
              </a:ext>
            </a:extLst>
          </p:cNvPr>
          <p:cNvSpPr/>
          <p:nvPr/>
        </p:nvSpPr>
        <p:spPr>
          <a:xfrm>
            <a:off x="6355080" y="1739088"/>
            <a:ext cx="329184" cy="329184"/>
          </a:xfrm>
          <a:prstGeom prst="ellipse">
            <a:avLst/>
          </a:prstGeom>
          <a:solidFill>
            <a:srgbClr val="82BF91"/>
          </a:solidFill>
          <a:ln w="12700">
            <a:solidFill>
              <a:srgbClr val="82BF91"/>
            </a:solidFill>
            <a:prstDash val="solid"/>
          </a:ln>
        </p:spPr>
        <p:txBody>
          <a:bodyPr/>
          <a:lstStyle/>
          <a:p>
            <a:endParaRPr lang="en-US"/>
          </a:p>
        </p:txBody>
      </p:sp>
      <p:sp>
        <p:nvSpPr>
          <p:cNvPr id="158" name="Text 17">
            <a:extLst>
              <a:ext uri="{FF2B5EF4-FFF2-40B4-BE49-F238E27FC236}">
                <a16:creationId xmlns:a16="http://schemas.microsoft.com/office/drawing/2014/main" id="{9BDBEA7B-CC33-97E4-2182-04BAA7BC7E73}"/>
              </a:ext>
            </a:extLst>
          </p:cNvPr>
          <p:cNvSpPr/>
          <p:nvPr/>
        </p:nvSpPr>
        <p:spPr>
          <a:xfrm>
            <a:off x="6812280" y="1757376"/>
            <a:ext cx="4306824" cy="274320"/>
          </a:xfrm>
          <a:prstGeom prst="rect">
            <a:avLst/>
          </a:prstGeom>
          <a:noFill/>
          <a:ln/>
        </p:spPr>
        <p:txBody>
          <a:bodyPr wrap="square" lIns="0" tIns="0" rIns="0" bIns="0" rtlCol="0" anchor="t"/>
          <a:lstStyle/>
          <a:p>
            <a:pPr marL="0" indent="0" algn="l">
              <a:lnSpc>
                <a:spcPct val="92000"/>
              </a:lnSpc>
              <a:buNone/>
            </a:pPr>
            <a:r>
              <a:rPr lang="en-US" sz="1620" b="1" dirty="0">
                <a:solidFill>
                  <a:srgbClr val="F2F6FA"/>
                </a:solidFill>
                <a:latin typeface="Aptos" pitchFamily="34" charset="0"/>
                <a:ea typeface="Aptos" pitchFamily="34" charset="-122"/>
                <a:cs typeface="Aptos" pitchFamily="34" charset="-120"/>
              </a:rPr>
              <a:t>Regular review</a:t>
            </a:r>
            <a:endParaRPr lang="en-US" sz="1620" dirty="0"/>
          </a:p>
        </p:txBody>
      </p:sp>
      <p:sp>
        <p:nvSpPr>
          <p:cNvPr id="160" name="Text 18">
            <a:extLst>
              <a:ext uri="{FF2B5EF4-FFF2-40B4-BE49-F238E27FC236}">
                <a16:creationId xmlns:a16="http://schemas.microsoft.com/office/drawing/2014/main" id="{D20EDE6A-0368-8061-C6EF-E8706BE2C01D}"/>
              </a:ext>
            </a:extLst>
          </p:cNvPr>
          <p:cNvSpPr/>
          <p:nvPr/>
        </p:nvSpPr>
        <p:spPr>
          <a:xfrm>
            <a:off x="6364224" y="2187144"/>
            <a:ext cx="4754880" cy="530352"/>
          </a:xfrm>
          <a:prstGeom prst="rect">
            <a:avLst/>
          </a:prstGeom>
          <a:noFill/>
          <a:ln/>
        </p:spPr>
        <p:txBody>
          <a:bodyPr wrap="square" lIns="127" tIns="127" rIns="127" bIns="127" rtlCol="0" anchor="t">
            <a:normAutofit/>
          </a:bodyPr>
          <a:lstStyle/>
          <a:p>
            <a:pPr marL="0" indent="0" algn="l">
              <a:lnSpc>
                <a:spcPct val="90000"/>
              </a:lnSpc>
              <a:buNone/>
            </a:pPr>
            <a:r>
              <a:rPr lang="en-US" sz="1100" dirty="0">
                <a:solidFill>
                  <a:srgbClr val="DDE7F0"/>
                </a:solidFill>
                <a:latin typeface="Aptos" pitchFamily="34" charset="0"/>
                <a:ea typeface="Aptos" pitchFamily="34" charset="-122"/>
                <a:cs typeface="Aptos" pitchFamily="34" charset="-120"/>
              </a:rPr>
              <a:t>Page PD uses audit records to review searches, access, sharing relationships, and policy compliance on a routine basis.</a:t>
            </a:r>
            <a:endParaRPr lang="en-US" sz="1100" dirty="0"/>
          </a:p>
        </p:txBody>
      </p:sp>
      <p:sp>
        <p:nvSpPr>
          <p:cNvPr id="162" name="Shape 19">
            <a:extLst>
              <a:ext uri="{FF2B5EF4-FFF2-40B4-BE49-F238E27FC236}">
                <a16:creationId xmlns:a16="http://schemas.microsoft.com/office/drawing/2014/main" id="{E0062D34-5938-92EE-E85A-ABD8E6F4B588}"/>
              </a:ext>
            </a:extLst>
          </p:cNvPr>
          <p:cNvSpPr/>
          <p:nvPr/>
        </p:nvSpPr>
        <p:spPr>
          <a:xfrm>
            <a:off x="6153912" y="2955240"/>
            <a:ext cx="5175504" cy="1280160"/>
          </a:xfrm>
          <a:prstGeom prst="roundRect">
            <a:avLst>
              <a:gd name="adj" fmla="val 4286"/>
            </a:avLst>
          </a:prstGeom>
          <a:solidFill>
            <a:srgbClr val="163F5F"/>
          </a:solidFill>
          <a:ln w="15240">
            <a:solidFill>
              <a:srgbClr val="2C5B7B"/>
            </a:solidFill>
            <a:prstDash val="solid"/>
          </a:ln>
          <a:effectLst>
            <a:outerShdw blurRad="12700" dist="50800" dir="2700000" algn="bl" rotWithShape="0">
              <a:srgbClr val="061A29">
                <a:alpha val="20000"/>
              </a:srgbClr>
            </a:outerShdw>
          </a:effectLst>
        </p:spPr>
        <p:txBody>
          <a:bodyPr/>
          <a:lstStyle/>
          <a:p>
            <a:endParaRPr lang="en-US"/>
          </a:p>
        </p:txBody>
      </p:sp>
      <p:sp>
        <p:nvSpPr>
          <p:cNvPr id="164" name="Shape 20">
            <a:extLst>
              <a:ext uri="{FF2B5EF4-FFF2-40B4-BE49-F238E27FC236}">
                <a16:creationId xmlns:a16="http://schemas.microsoft.com/office/drawing/2014/main" id="{47382082-638D-BC44-7323-A7F4FC8A50C5}"/>
              </a:ext>
            </a:extLst>
          </p:cNvPr>
          <p:cNvSpPr/>
          <p:nvPr/>
        </p:nvSpPr>
        <p:spPr>
          <a:xfrm>
            <a:off x="6355080" y="3138120"/>
            <a:ext cx="329184" cy="329184"/>
          </a:xfrm>
          <a:prstGeom prst="ellipse">
            <a:avLst/>
          </a:prstGeom>
          <a:solidFill>
            <a:srgbClr val="82BF91"/>
          </a:solidFill>
          <a:ln w="12700">
            <a:solidFill>
              <a:srgbClr val="82BF91"/>
            </a:solidFill>
            <a:prstDash val="solid"/>
          </a:ln>
        </p:spPr>
        <p:txBody>
          <a:bodyPr/>
          <a:lstStyle/>
          <a:p>
            <a:endParaRPr lang="en-US"/>
          </a:p>
        </p:txBody>
      </p:sp>
      <p:sp>
        <p:nvSpPr>
          <p:cNvPr id="166" name="Text 21">
            <a:extLst>
              <a:ext uri="{FF2B5EF4-FFF2-40B4-BE49-F238E27FC236}">
                <a16:creationId xmlns:a16="http://schemas.microsoft.com/office/drawing/2014/main" id="{57B0AF7F-04F8-379B-6829-288D3B69D41B}"/>
              </a:ext>
            </a:extLst>
          </p:cNvPr>
          <p:cNvSpPr/>
          <p:nvPr/>
        </p:nvSpPr>
        <p:spPr>
          <a:xfrm>
            <a:off x="6812280" y="3156408"/>
            <a:ext cx="4306824" cy="274320"/>
          </a:xfrm>
          <a:prstGeom prst="rect">
            <a:avLst/>
          </a:prstGeom>
          <a:noFill/>
          <a:ln/>
        </p:spPr>
        <p:txBody>
          <a:bodyPr wrap="square" lIns="0" tIns="0" rIns="0" bIns="0" rtlCol="0" anchor="t"/>
          <a:lstStyle/>
          <a:p>
            <a:pPr marL="0" indent="0" algn="l">
              <a:lnSpc>
                <a:spcPct val="92000"/>
              </a:lnSpc>
              <a:buNone/>
            </a:pPr>
            <a:r>
              <a:rPr lang="en-US" sz="1620" b="1" dirty="0">
                <a:solidFill>
                  <a:srgbClr val="F2F6FA"/>
                </a:solidFill>
                <a:latin typeface="Aptos" pitchFamily="34" charset="0"/>
                <a:ea typeface="Aptos" pitchFamily="34" charset="-122"/>
                <a:cs typeface="Aptos" pitchFamily="34" charset="-120"/>
              </a:rPr>
              <a:t>Proactive engagement</a:t>
            </a:r>
            <a:endParaRPr lang="en-US" sz="1620" dirty="0"/>
          </a:p>
        </p:txBody>
      </p:sp>
      <p:sp>
        <p:nvSpPr>
          <p:cNvPr id="168" name="Text 22">
            <a:extLst>
              <a:ext uri="{FF2B5EF4-FFF2-40B4-BE49-F238E27FC236}">
                <a16:creationId xmlns:a16="http://schemas.microsoft.com/office/drawing/2014/main" id="{95518A85-3228-C341-BAB1-253B76CA7DC5}"/>
              </a:ext>
            </a:extLst>
          </p:cNvPr>
          <p:cNvSpPr/>
          <p:nvPr/>
        </p:nvSpPr>
        <p:spPr>
          <a:xfrm>
            <a:off x="6364224" y="3586176"/>
            <a:ext cx="4754880" cy="530352"/>
          </a:xfrm>
          <a:prstGeom prst="rect">
            <a:avLst/>
          </a:prstGeom>
          <a:noFill/>
          <a:ln/>
        </p:spPr>
        <p:txBody>
          <a:bodyPr wrap="square" lIns="127" tIns="127" rIns="127" bIns="127" rtlCol="0" anchor="t">
            <a:normAutofit/>
          </a:bodyPr>
          <a:lstStyle/>
          <a:p>
            <a:pPr marL="0" indent="0" algn="l">
              <a:lnSpc>
                <a:spcPct val="90000"/>
              </a:lnSpc>
              <a:buNone/>
            </a:pPr>
            <a:r>
              <a:rPr lang="en-US" sz="1100" dirty="0">
                <a:solidFill>
                  <a:srgbClr val="DDE7F0"/>
                </a:solidFill>
                <a:latin typeface="Aptos" pitchFamily="34" charset="0"/>
                <a:ea typeface="Aptos" pitchFamily="34" charset="-122"/>
                <a:cs typeface="Aptos" pitchFamily="34" charset="-120"/>
              </a:rPr>
              <a:t>Page PD has taken these steps on its own: social media updates when ALPR helps a case, this Council presentation, and a public transparency portal. We will continue proactive communication with Page residents and City officials.</a:t>
            </a:r>
            <a:endParaRPr lang="en-US" sz="1100" dirty="0"/>
          </a:p>
        </p:txBody>
      </p:sp>
      <p:sp>
        <p:nvSpPr>
          <p:cNvPr id="170" name="Shape 23">
            <a:extLst>
              <a:ext uri="{FF2B5EF4-FFF2-40B4-BE49-F238E27FC236}">
                <a16:creationId xmlns:a16="http://schemas.microsoft.com/office/drawing/2014/main" id="{D2E7C2B7-29B7-A17A-3B44-67865A31381B}"/>
              </a:ext>
            </a:extLst>
          </p:cNvPr>
          <p:cNvSpPr/>
          <p:nvPr/>
        </p:nvSpPr>
        <p:spPr>
          <a:xfrm>
            <a:off x="6153912" y="4354272"/>
            <a:ext cx="5175504" cy="1280160"/>
          </a:xfrm>
          <a:prstGeom prst="roundRect">
            <a:avLst>
              <a:gd name="adj" fmla="val 4286"/>
            </a:avLst>
          </a:prstGeom>
          <a:solidFill>
            <a:srgbClr val="163F5F"/>
          </a:solidFill>
          <a:ln w="15240">
            <a:solidFill>
              <a:srgbClr val="2C5B7B"/>
            </a:solidFill>
            <a:prstDash val="solid"/>
          </a:ln>
          <a:effectLst>
            <a:outerShdw blurRad="12700" dist="50800" dir="2700000" algn="bl" rotWithShape="0">
              <a:srgbClr val="061A29">
                <a:alpha val="20000"/>
              </a:srgbClr>
            </a:outerShdw>
          </a:effectLst>
        </p:spPr>
        <p:txBody>
          <a:bodyPr/>
          <a:lstStyle/>
          <a:p>
            <a:endParaRPr lang="en-US"/>
          </a:p>
        </p:txBody>
      </p:sp>
      <p:sp>
        <p:nvSpPr>
          <p:cNvPr id="172" name="Shape 24">
            <a:extLst>
              <a:ext uri="{FF2B5EF4-FFF2-40B4-BE49-F238E27FC236}">
                <a16:creationId xmlns:a16="http://schemas.microsoft.com/office/drawing/2014/main" id="{3F5BD313-39B6-0DE5-5EBA-0721EDA7C5D7}"/>
              </a:ext>
            </a:extLst>
          </p:cNvPr>
          <p:cNvSpPr/>
          <p:nvPr/>
        </p:nvSpPr>
        <p:spPr>
          <a:xfrm>
            <a:off x="6355080" y="4537152"/>
            <a:ext cx="329184" cy="329184"/>
          </a:xfrm>
          <a:prstGeom prst="ellipse">
            <a:avLst/>
          </a:prstGeom>
          <a:solidFill>
            <a:srgbClr val="82BF91"/>
          </a:solidFill>
          <a:ln w="12700">
            <a:solidFill>
              <a:srgbClr val="82BF91"/>
            </a:solidFill>
            <a:prstDash val="solid"/>
          </a:ln>
        </p:spPr>
        <p:txBody>
          <a:bodyPr/>
          <a:lstStyle/>
          <a:p>
            <a:endParaRPr lang="en-US"/>
          </a:p>
        </p:txBody>
      </p:sp>
      <p:sp>
        <p:nvSpPr>
          <p:cNvPr id="174" name="Text 25">
            <a:extLst>
              <a:ext uri="{FF2B5EF4-FFF2-40B4-BE49-F238E27FC236}">
                <a16:creationId xmlns:a16="http://schemas.microsoft.com/office/drawing/2014/main" id="{BD9DF7B8-498C-2826-BB65-B8C786BE280B}"/>
              </a:ext>
            </a:extLst>
          </p:cNvPr>
          <p:cNvSpPr/>
          <p:nvPr/>
        </p:nvSpPr>
        <p:spPr>
          <a:xfrm>
            <a:off x="6812280" y="4555440"/>
            <a:ext cx="4306824" cy="274320"/>
          </a:xfrm>
          <a:prstGeom prst="rect">
            <a:avLst/>
          </a:prstGeom>
          <a:noFill/>
          <a:ln/>
        </p:spPr>
        <p:txBody>
          <a:bodyPr wrap="square" lIns="0" tIns="0" rIns="0" bIns="0" rtlCol="0" anchor="t"/>
          <a:lstStyle/>
          <a:p>
            <a:pPr marL="0" indent="0" algn="l">
              <a:lnSpc>
                <a:spcPct val="92000"/>
              </a:lnSpc>
              <a:buNone/>
            </a:pPr>
            <a:r>
              <a:rPr lang="en-US" sz="1620" b="1" dirty="0">
                <a:solidFill>
                  <a:srgbClr val="F2F6FA"/>
                </a:solidFill>
                <a:latin typeface="Aptos" pitchFamily="34" charset="0"/>
                <a:ea typeface="Aptos" pitchFamily="34" charset="-122"/>
                <a:cs typeface="Aptos" pitchFamily="34" charset="-120"/>
              </a:rPr>
              <a:t>Responsible disclosure</a:t>
            </a:r>
            <a:endParaRPr lang="en-US" sz="1620" dirty="0"/>
          </a:p>
        </p:txBody>
      </p:sp>
      <p:sp>
        <p:nvSpPr>
          <p:cNvPr id="176" name="Text 26">
            <a:extLst>
              <a:ext uri="{FF2B5EF4-FFF2-40B4-BE49-F238E27FC236}">
                <a16:creationId xmlns:a16="http://schemas.microsoft.com/office/drawing/2014/main" id="{1FA0581D-B13F-1103-AD9C-78B2B909BEB6}"/>
              </a:ext>
            </a:extLst>
          </p:cNvPr>
          <p:cNvSpPr/>
          <p:nvPr/>
        </p:nvSpPr>
        <p:spPr>
          <a:xfrm>
            <a:off x="6364224" y="4985208"/>
            <a:ext cx="4754880" cy="530352"/>
          </a:xfrm>
          <a:prstGeom prst="rect">
            <a:avLst/>
          </a:prstGeom>
          <a:noFill/>
          <a:ln/>
        </p:spPr>
        <p:txBody>
          <a:bodyPr wrap="square" lIns="127" tIns="127" rIns="127" bIns="127" rtlCol="0" anchor="t">
            <a:normAutofit/>
          </a:bodyPr>
          <a:lstStyle/>
          <a:p>
            <a:pPr marL="0" indent="0" algn="l">
              <a:lnSpc>
                <a:spcPct val="90000"/>
              </a:lnSpc>
              <a:buNone/>
            </a:pPr>
            <a:r>
              <a:rPr lang="en-US" sz="1100" dirty="0">
                <a:solidFill>
                  <a:srgbClr val="DDE7F0"/>
                </a:solidFill>
                <a:latin typeface="Aptos" pitchFamily="34" charset="0"/>
                <a:ea typeface="Aptos" pitchFamily="34" charset="-122"/>
                <a:cs typeface="Aptos" pitchFamily="34" charset="-120"/>
              </a:rPr>
              <a:t>Page PD will continue to be transparent about program rules and aggregate outcomes while protecting personal information, and sensitive investigations.</a:t>
            </a:r>
            <a:endParaRPr lang="en-US"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1"/>
          <p:cNvSpPr/>
          <p:nvPr/>
        </p:nvSpPr>
        <p:spPr>
          <a:xfrm>
            <a:off x="658368" y="612648"/>
            <a:ext cx="10698480" cy="365760"/>
          </a:xfrm>
          <a:prstGeom prst="rect">
            <a:avLst/>
          </a:prstGeom>
          <a:noFill/>
          <a:ln/>
        </p:spPr>
        <p:txBody>
          <a:bodyPr wrap="square" lIns="0" tIns="0" rIns="0" bIns="0" rtlCol="0" anchor="ctr"/>
          <a:lstStyle/>
          <a:p>
            <a:pPr marL="0" indent="0">
              <a:buNone/>
            </a:pPr>
            <a:r>
              <a:rPr lang="en-US" sz="2300" b="1" dirty="0">
                <a:solidFill>
                  <a:srgbClr val="F5F7F9"/>
                </a:solidFill>
                <a:latin typeface="Aptos Display" pitchFamily="34" charset="0"/>
                <a:ea typeface="Aptos Display" pitchFamily="34" charset="-122"/>
                <a:cs typeface="Aptos Display" pitchFamily="34" charset="-120"/>
              </a:rPr>
              <a:t>Page PD vs. Available Capability &amp; Other Practices</a:t>
            </a:r>
            <a:endParaRPr lang="en-US" sz="2300" dirty="0"/>
          </a:p>
        </p:txBody>
      </p:sp>
      <p:sp>
        <p:nvSpPr>
          <p:cNvPr id="4" name="Text 2"/>
          <p:cNvSpPr/>
          <p:nvPr/>
        </p:nvSpPr>
        <p:spPr>
          <a:xfrm>
            <a:off x="658368" y="1097280"/>
            <a:ext cx="10424160" cy="237744"/>
          </a:xfrm>
          <a:prstGeom prst="rect">
            <a:avLst/>
          </a:prstGeom>
          <a:noFill/>
          <a:ln/>
        </p:spPr>
        <p:txBody>
          <a:bodyPr wrap="square" lIns="0" tIns="0" rIns="0" bIns="0" rtlCol="0" anchor="ctr"/>
          <a:lstStyle/>
          <a:p>
            <a:pPr marL="0" indent="0">
              <a:buNone/>
            </a:pPr>
            <a:r>
              <a:rPr lang="en-US" sz="1050" dirty="0">
                <a:solidFill>
                  <a:srgbClr val="9FB0BE"/>
                </a:solidFill>
              </a:rPr>
              <a:t>The technology can be configured more broadly. Page PD has chosen a deliberately narrower operating model.</a:t>
            </a:r>
            <a:endParaRPr lang="en-US" sz="1050" dirty="0"/>
          </a:p>
        </p:txBody>
      </p:sp>
      <p:sp>
        <p:nvSpPr>
          <p:cNvPr id="5" name="Shape 3"/>
          <p:cNvSpPr/>
          <p:nvPr/>
        </p:nvSpPr>
        <p:spPr>
          <a:xfrm>
            <a:off x="658368" y="1481328"/>
            <a:ext cx="960120" cy="0"/>
          </a:xfrm>
          <a:prstGeom prst="line">
            <a:avLst/>
          </a:prstGeom>
          <a:noFill/>
          <a:ln w="27940">
            <a:solidFill>
              <a:srgbClr val="D9A62E"/>
            </a:solidFill>
            <a:prstDash val="solid"/>
          </a:ln>
        </p:spPr>
        <p:txBody>
          <a:bodyPr/>
          <a:lstStyle/>
          <a:p>
            <a:endParaRPr lang="en-US"/>
          </a:p>
        </p:txBody>
      </p:sp>
      <p:sp>
        <p:nvSpPr>
          <p:cNvPr id="6" name="Shape 4"/>
          <p:cNvSpPr/>
          <p:nvPr/>
        </p:nvSpPr>
        <p:spPr>
          <a:xfrm>
            <a:off x="502920" y="1664208"/>
            <a:ext cx="1874520" cy="530352"/>
          </a:xfrm>
          <a:prstGeom prst="rect">
            <a:avLst/>
          </a:prstGeom>
          <a:solidFill>
            <a:srgbClr val="1A405F"/>
          </a:solidFill>
          <a:ln w="12700">
            <a:solidFill>
              <a:srgbClr val="35536C"/>
            </a:solidFill>
            <a:prstDash val="solid"/>
          </a:ln>
        </p:spPr>
        <p:txBody>
          <a:bodyPr/>
          <a:lstStyle/>
          <a:p>
            <a:endParaRPr lang="en-US"/>
          </a:p>
        </p:txBody>
      </p:sp>
      <p:sp>
        <p:nvSpPr>
          <p:cNvPr id="7" name="Text 5"/>
          <p:cNvSpPr/>
          <p:nvPr/>
        </p:nvSpPr>
        <p:spPr>
          <a:xfrm>
            <a:off x="594360" y="1810512"/>
            <a:ext cx="1691640" cy="164592"/>
          </a:xfrm>
          <a:prstGeom prst="rect">
            <a:avLst/>
          </a:prstGeom>
          <a:noFill/>
          <a:ln/>
        </p:spPr>
        <p:txBody>
          <a:bodyPr wrap="square" lIns="0" tIns="0" rIns="0" bIns="0" rtlCol="0" anchor="ctr"/>
          <a:lstStyle/>
          <a:p>
            <a:pPr marL="0" indent="0" algn="l">
              <a:buNone/>
            </a:pPr>
            <a:r>
              <a:rPr lang="en-US" sz="820" b="1" dirty="0">
                <a:solidFill>
                  <a:srgbClr val="F5F7F9"/>
                </a:solidFill>
              </a:rPr>
              <a:t>Area</a:t>
            </a:r>
            <a:endParaRPr lang="en-US" sz="820" dirty="0"/>
          </a:p>
        </p:txBody>
      </p:sp>
      <p:sp>
        <p:nvSpPr>
          <p:cNvPr id="8" name="Shape 6"/>
          <p:cNvSpPr/>
          <p:nvPr/>
        </p:nvSpPr>
        <p:spPr>
          <a:xfrm>
            <a:off x="2377440" y="1664208"/>
            <a:ext cx="2971800" cy="530352"/>
          </a:xfrm>
          <a:prstGeom prst="rect">
            <a:avLst/>
          </a:prstGeom>
          <a:solidFill>
            <a:srgbClr val="D9A62E"/>
          </a:solidFill>
          <a:ln w="12700">
            <a:solidFill>
              <a:srgbClr val="35536C"/>
            </a:solidFill>
            <a:prstDash val="solid"/>
          </a:ln>
        </p:spPr>
        <p:txBody>
          <a:bodyPr/>
          <a:lstStyle/>
          <a:p>
            <a:endParaRPr lang="en-US"/>
          </a:p>
        </p:txBody>
      </p:sp>
      <p:sp>
        <p:nvSpPr>
          <p:cNvPr id="9" name="Text 7"/>
          <p:cNvSpPr/>
          <p:nvPr/>
        </p:nvSpPr>
        <p:spPr>
          <a:xfrm>
            <a:off x="2468880" y="1810512"/>
            <a:ext cx="2788920" cy="164592"/>
          </a:xfrm>
          <a:prstGeom prst="rect">
            <a:avLst/>
          </a:prstGeom>
          <a:noFill/>
          <a:ln/>
        </p:spPr>
        <p:txBody>
          <a:bodyPr wrap="square" lIns="0" tIns="0" rIns="0" bIns="0" rtlCol="0" anchor="ctr"/>
          <a:lstStyle/>
          <a:p>
            <a:pPr marL="0" indent="0" algn="ctr">
              <a:buNone/>
            </a:pPr>
            <a:r>
              <a:rPr lang="en-US" sz="820" b="1" dirty="0">
                <a:solidFill>
                  <a:srgbClr val="0B2136"/>
                </a:solidFill>
              </a:rPr>
              <a:t>PAGE PD</a:t>
            </a:r>
            <a:endParaRPr lang="en-US" sz="820" dirty="0"/>
          </a:p>
        </p:txBody>
      </p:sp>
      <p:sp>
        <p:nvSpPr>
          <p:cNvPr id="10" name="Shape 8"/>
          <p:cNvSpPr/>
          <p:nvPr/>
        </p:nvSpPr>
        <p:spPr>
          <a:xfrm>
            <a:off x="5349240" y="1664208"/>
            <a:ext cx="2880360" cy="530352"/>
          </a:xfrm>
          <a:prstGeom prst="rect">
            <a:avLst/>
          </a:prstGeom>
          <a:solidFill>
            <a:srgbClr val="1A405F"/>
          </a:solidFill>
          <a:ln w="12700">
            <a:solidFill>
              <a:srgbClr val="35536C"/>
            </a:solidFill>
            <a:prstDash val="solid"/>
          </a:ln>
        </p:spPr>
        <p:txBody>
          <a:bodyPr/>
          <a:lstStyle/>
          <a:p>
            <a:endParaRPr lang="en-US"/>
          </a:p>
        </p:txBody>
      </p:sp>
      <p:sp>
        <p:nvSpPr>
          <p:cNvPr id="11" name="Text 9"/>
          <p:cNvSpPr/>
          <p:nvPr/>
        </p:nvSpPr>
        <p:spPr>
          <a:xfrm>
            <a:off x="5440680" y="1810512"/>
            <a:ext cx="2697480" cy="164592"/>
          </a:xfrm>
          <a:prstGeom prst="rect">
            <a:avLst/>
          </a:prstGeom>
          <a:noFill/>
          <a:ln/>
        </p:spPr>
        <p:txBody>
          <a:bodyPr wrap="square" lIns="0" tIns="0" rIns="0" bIns="0" rtlCol="0" anchor="ctr"/>
          <a:lstStyle/>
          <a:p>
            <a:pPr marL="0" indent="0" algn="ctr">
              <a:buNone/>
            </a:pPr>
            <a:r>
              <a:rPr lang="en-US" sz="820" b="1" dirty="0">
                <a:solidFill>
                  <a:srgbClr val="F5F7F9"/>
                </a:solidFill>
              </a:rPr>
              <a:t>SYSTEM CAN SUPPORT</a:t>
            </a:r>
            <a:endParaRPr lang="en-US" sz="820" dirty="0"/>
          </a:p>
        </p:txBody>
      </p:sp>
      <p:sp>
        <p:nvSpPr>
          <p:cNvPr id="12" name="Shape 10"/>
          <p:cNvSpPr/>
          <p:nvPr/>
        </p:nvSpPr>
        <p:spPr>
          <a:xfrm>
            <a:off x="8229600" y="1664208"/>
            <a:ext cx="3337560" cy="530352"/>
          </a:xfrm>
          <a:prstGeom prst="rect">
            <a:avLst/>
          </a:prstGeom>
          <a:solidFill>
            <a:srgbClr val="1A405F"/>
          </a:solidFill>
          <a:ln w="12700">
            <a:solidFill>
              <a:srgbClr val="35536C"/>
            </a:solidFill>
            <a:prstDash val="solid"/>
          </a:ln>
        </p:spPr>
        <p:txBody>
          <a:bodyPr/>
          <a:lstStyle/>
          <a:p>
            <a:endParaRPr lang="en-US"/>
          </a:p>
        </p:txBody>
      </p:sp>
      <p:sp>
        <p:nvSpPr>
          <p:cNvPr id="13" name="Text 11"/>
          <p:cNvSpPr/>
          <p:nvPr/>
        </p:nvSpPr>
        <p:spPr>
          <a:xfrm>
            <a:off x="8321040" y="1810512"/>
            <a:ext cx="3154680" cy="164592"/>
          </a:xfrm>
          <a:prstGeom prst="rect">
            <a:avLst/>
          </a:prstGeom>
          <a:noFill/>
          <a:ln/>
        </p:spPr>
        <p:txBody>
          <a:bodyPr wrap="square" lIns="0" tIns="0" rIns="0" bIns="0" rtlCol="0" anchor="ctr"/>
          <a:lstStyle/>
          <a:p>
            <a:pPr marL="0" indent="0" algn="ctr">
              <a:buNone/>
            </a:pPr>
            <a:r>
              <a:rPr lang="en-US" sz="820" b="1" dirty="0">
                <a:solidFill>
                  <a:srgbClr val="F5F7F9"/>
                </a:solidFill>
              </a:rPr>
              <a:t>DOCUMENTED PRACTICES  WITH OTHER DEPARTMENTS</a:t>
            </a:r>
            <a:endParaRPr lang="en-US" sz="820" dirty="0"/>
          </a:p>
        </p:txBody>
      </p:sp>
      <p:sp>
        <p:nvSpPr>
          <p:cNvPr id="14" name="Shape 12"/>
          <p:cNvSpPr/>
          <p:nvPr/>
        </p:nvSpPr>
        <p:spPr>
          <a:xfrm>
            <a:off x="502920" y="2194560"/>
            <a:ext cx="1874520" cy="667512"/>
          </a:xfrm>
          <a:prstGeom prst="rect">
            <a:avLst/>
          </a:prstGeom>
          <a:solidFill>
            <a:srgbClr val="102A42"/>
          </a:solidFill>
          <a:ln w="10160">
            <a:solidFill>
              <a:srgbClr val="35536C"/>
            </a:solidFill>
            <a:prstDash val="solid"/>
          </a:ln>
        </p:spPr>
        <p:txBody>
          <a:bodyPr/>
          <a:lstStyle/>
          <a:p>
            <a:endParaRPr lang="en-US"/>
          </a:p>
        </p:txBody>
      </p:sp>
      <p:sp>
        <p:nvSpPr>
          <p:cNvPr id="15" name="Text 13"/>
          <p:cNvSpPr/>
          <p:nvPr/>
        </p:nvSpPr>
        <p:spPr>
          <a:xfrm>
            <a:off x="594360" y="2267712"/>
            <a:ext cx="1691640" cy="539496"/>
          </a:xfrm>
          <a:prstGeom prst="rect">
            <a:avLst/>
          </a:prstGeom>
          <a:noFill/>
          <a:ln/>
        </p:spPr>
        <p:txBody>
          <a:bodyPr wrap="square" lIns="0" tIns="0" rIns="0" bIns="0" rtlCol="0" anchor="ctr"/>
          <a:lstStyle/>
          <a:p>
            <a:pPr marL="0" indent="0" algn="l">
              <a:buNone/>
            </a:pPr>
            <a:r>
              <a:rPr lang="en-US" sz="960" b="1" dirty="0">
                <a:solidFill>
                  <a:srgbClr val="DDE6ED"/>
                </a:solidFill>
              </a:rPr>
              <a:t>Routine retention</a:t>
            </a:r>
            <a:endParaRPr lang="en-US" sz="960" dirty="0"/>
          </a:p>
        </p:txBody>
      </p:sp>
      <p:sp>
        <p:nvSpPr>
          <p:cNvPr id="16" name="Shape 14"/>
          <p:cNvSpPr/>
          <p:nvPr/>
        </p:nvSpPr>
        <p:spPr>
          <a:xfrm>
            <a:off x="2377440" y="2194560"/>
            <a:ext cx="2971800" cy="667512"/>
          </a:xfrm>
          <a:prstGeom prst="rect">
            <a:avLst/>
          </a:prstGeom>
          <a:solidFill>
            <a:srgbClr val="102A42"/>
          </a:solidFill>
          <a:ln w="10160">
            <a:solidFill>
              <a:srgbClr val="35536C"/>
            </a:solidFill>
            <a:prstDash val="solid"/>
          </a:ln>
        </p:spPr>
        <p:txBody>
          <a:bodyPr/>
          <a:lstStyle/>
          <a:p>
            <a:endParaRPr lang="en-US"/>
          </a:p>
        </p:txBody>
      </p:sp>
      <p:sp>
        <p:nvSpPr>
          <p:cNvPr id="17" name="Text 15"/>
          <p:cNvSpPr/>
          <p:nvPr/>
        </p:nvSpPr>
        <p:spPr>
          <a:xfrm>
            <a:off x="2468880" y="2267712"/>
            <a:ext cx="2788920" cy="539496"/>
          </a:xfrm>
          <a:prstGeom prst="rect">
            <a:avLst/>
          </a:prstGeom>
          <a:noFill/>
          <a:ln/>
        </p:spPr>
        <p:txBody>
          <a:bodyPr wrap="square" lIns="0" tIns="0" rIns="0" bIns="0" rtlCol="0" anchor="ctr"/>
          <a:lstStyle/>
          <a:p>
            <a:pPr marL="0" indent="0" algn="ctr">
              <a:buNone/>
            </a:pPr>
            <a:r>
              <a:rPr lang="en-US" sz="915" b="1" dirty="0">
                <a:solidFill>
                  <a:srgbClr val="D9A62E"/>
                </a:solidFill>
              </a:rPr>
              <a:t>7 days</a:t>
            </a:r>
            <a:endParaRPr lang="en-US" sz="915" dirty="0"/>
          </a:p>
        </p:txBody>
      </p:sp>
      <p:sp>
        <p:nvSpPr>
          <p:cNvPr id="18" name="Shape 16"/>
          <p:cNvSpPr/>
          <p:nvPr/>
        </p:nvSpPr>
        <p:spPr>
          <a:xfrm>
            <a:off x="5349240" y="2194560"/>
            <a:ext cx="2880360" cy="667512"/>
          </a:xfrm>
          <a:prstGeom prst="rect">
            <a:avLst/>
          </a:prstGeom>
          <a:solidFill>
            <a:srgbClr val="102A42"/>
          </a:solidFill>
          <a:ln w="10160">
            <a:solidFill>
              <a:srgbClr val="35536C"/>
            </a:solidFill>
            <a:prstDash val="solid"/>
          </a:ln>
        </p:spPr>
        <p:txBody>
          <a:bodyPr/>
          <a:lstStyle/>
          <a:p>
            <a:endParaRPr lang="en-US"/>
          </a:p>
        </p:txBody>
      </p:sp>
      <p:sp>
        <p:nvSpPr>
          <p:cNvPr id="19" name="Text 17"/>
          <p:cNvSpPr/>
          <p:nvPr/>
        </p:nvSpPr>
        <p:spPr>
          <a:xfrm>
            <a:off x="5440680" y="2267712"/>
            <a:ext cx="2697480" cy="539496"/>
          </a:xfrm>
          <a:prstGeom prst="rect">
            <a:avLst/>
          </a:prstGeom>
          <a:noFill/>
          <a:ln/>
        </p:spPr>
        <p:txBody>
          <a:bodyPr wrap="square" lIns="0" tIns="0" rIns="0" bIns="0" rtlCol="0" anchor="ctr"/>
          <a:lstStyle/>
          <a:p>
            <a:pPr marL="0" indent="0" algn="ctr">
              <a:buNone/>
            </a:pPr>
            <a:r>
              <a:rPr lang="en-US" sz="915" dirty="0">
                <a:solidFill>
                  <a:srgbClr val="DDE6ED"/>
                </a:solidFill>
              </a:rPr>
              <a:t>Agency-configurable</a:t>
            </a:r>
            <a:endParaRPr lang="en-US" sz="915" dirty="0"/>
          </a:p>
        </p:txBody>
      </p:sp>
      <p:sp>
        <p:nvSpPr>
          <p:cNvPr id="20" name="Shape 18"/>
          <p:cNvSpPr/>
          <p:nvPr/>
        </p:nvSpPr>
        <p:spPr>
          <a:xfrm>
            <a:off x="8229600" y="2194560"/>
            <a:ext cx="3337560" cy="667512"/>
          </a:xfrm>
          <a:prstGeom prst="rect">
            <a:avLst/>
          </a:prstGeom>
          <a:solidFill>
            <a:srgbClr val="102A42"/>
          </a:solidFill>
          <a:ln w="10160">
            <a:solidFill>
              <a:srgbClr val="35536C"/>
            </a:solidFill>
            <a:prstDash val="solid"/>
          </a:ln>
        </p:spPr>
        <p:txBody>
          <a:bodyPr/>
          <a:lstStyle/>
          <a:p>
            <a:endParaRPr lang="en-US" dirty="0"/>
          </a:p>
        </p:txBody>
      </p:sp>
      <p:sp>
        <p:nvSpPr>
          <p:cNvPr id="21" name="Text 19"/>
          <p:cNvSpPr/>
          <p:nvPr/>
        </p:nvSpPr>
        <p:spPr>
          <a:xfrm>
            <a:off x="8321040" y="2267712"/>
            <a:ext cx="3154680" cy="539496"/>
          </a:xfrm>
          <a:prstGeom prst="rect">
            <a:avLst/>
          </a:prstGeom>
          <a:noFill/>
          <a:ln/>
        </p:spPr>
        <p:txBody>
          <a:bodyPr wrap="square" lIns="0" tIns="0" rIns="0" bIns="0" rtlCol="0" anchor="ctr"/>
          <a:lstStyle/>
          <a:p>
            <a:pPr marL="0" indent="0" algn="ctr">
              <a:buNone/>
            </a:pPr>
            <a:r>
              <a:rPr lang="en-US" sz="915" dirty="0">
                <a:solidFill>
                  <a:srgbClr val="DDE6ED"/>
                </a:solidFill>
              </a:rPr>
              <a:t>30 days+ is used by most agencies.</a:t>
            </a:r>
            <a:endParaRPr lang="en-US" sz="915" dirty="0"/>
          </a:p>
        </p:txBody>
      </p:sp>
      <p:sp>
        <p:nvSpPr>
          <p:cNvPr id="22" name="Shape 20"/>
          <p:cNvSpPr/>
          <p:nvPr/>
        </p:nvSpPr>
        <p:spPr>
          <a:xfrm>
            <a:off x="502920" y="2862072"/>
            <a:ext cx="1874520" cy="667512"/>
          </a:xfrm>
          <a:prstGeom prst="rect">
            <a:avLst/>
          </a:prstGeom>
          <a:solidFill>
            <a:srgbClr val="0E273D"/>
          </a:solidFill>
          <a:ln w="10160">
            <a:solidFill>
              <a:srgbClr val="35536C"/>
            </a:solidFill>
            <a:prstDash val="solid"/>
          </a:ln>
        </p:spPr>
        <p:txBody>
          <a:bodyPr/>
          <a:lstStyle/>
          <a:p>
            <a:endParaRPr lang="en-US"/>
          </a:p>
        </p:txBody>
      </p:sp>
      <p:sp>
        <p:nvSpPr>
          <p:cNvPr id="23" name="Text 21"/>
          <p:cNvSpPr/>
          <p:nvPr/>
        </p:nvSpPr>
        <p:spPr>
          <a:xfrm>
            <a:off x="594360" y="2935224"/>
            <a:ext cx="1691640" cy="539496"/>
          </a:xfrm>
          <a:prstGeom prst="rect">
            <a:avLst/>
          </a:prstGeom>
          <a:noFill/>
          <a:ln/>
        </p:spPr>
        <p:txBody>
          <a:bodyPr wrap="square" lIns="0" tIns="0" rIns="0" bIns="0" rtlCol="0" anchor="ctr"/>
          <a:lstStyle/>
          <a:p>
            <a:pPr marL="0" indent="0" algn="l">
              <a:buNone/>
            </a:pPr>
            <a:r>
              <a:rPr lang="en-US" sz="960" b="1" dirty="0">
                <a:solidFill>
                  <a:srgbClr val="DDE6ED"/>
                </a:solidFill>
              </a:rPr>
              <a:t>User access</a:t>
            </a:r>
            <a:endParaRPr lang="en-US" sz="960" dirty="0"/>
          </a:p>
        </p:txBody>
      </p:sp>
      <p:sp>
        <p:nvSpPr>
          <p:cNvPr id="24" name="Shape 22"/>
          <p:cNvSpPr/>
          <p:nvPr/>
        </p:nvSpPr>
        <p:spPr>
          <a:xfrm>
            <a:off x="2377440" y="2862072"/>
            <a:ext cx="2971800" cy="667512"/>
          </a:xfrm>
          <a:prstGeom prst="rect">
            <a:avLst/>
          </a:prstGeom>
          <a:solidFill>
            <a:srgbClr val="0E273D"/>
          </a:solidFill>
          <a:ln w="10160">
            <a:solidFill>
              <a:srgbClr val="35536C"/>
            </a:solidFill>
            <a:prstDash val="solid"/>
          </a:ln>
        </p:spPr>
        <p:txBody>
          <a:bodyPr/>
          <a:lstStyle/>
          <a:p>
            <a:endParaRPr lang="en-US"/>
          </a:p>
        </p:txBody>
      </p:sp>
      <p:sp>
        <p:nvSpPr>
          <p:cNvPr id="25" name="Text 23"/>
          <p:cNvSpPr/>
          <p:nvPr/>
        </p:nvSpPr>
        <p:spPr>
          <a:xfrm>
            <a:off x="2468880" y="2935224"/>
            <a:ext cx="2788920" cy="539496"/>
          </a:xfrm>
          <a:prstGeom prst="rect">
            <a:avLst/>
          </a:prstGeom>
          <a:noFill/>
          <a:ln/>
        </p:spPr>
        <p:txBody>
          <a:bodyPr wrap="square" lIns="0" tIns="0" rIns="0" bIns="0" rtlCol="0" anchor="ctr"/>
          <a:lstStyle/>
          <a:p>
            <a:pPr marL="0" indent="0" algn="ctr">
              <a:buNone/>
            </a:pPr>
            <a:r>
              <a:rPr lang="en-US" sz="915" b="1" dirty="0">
                <a:solidFill>
                  <a:srgbClr val="D9A62E"/>
                </a:solidFill>
              </a:rPr>
              <a:t>Authorized, trained personnel only. (Dispatchers/RTCC/Lieutenants)</a:t>
            </a:r>
            <a:endParaRPr lang="en-US" sz="915" dirty="0"/>
          </a:p>
        </p:txBody>
      </p:sp>
      <p:sp>
        <p:nvSpPr>
          <p:cNvPr id="26" name="Shape 24"/>
          <p:cNvSpPr/>
          <p:nvPr/>
        </p:nvSpPr>
        <p:spPr>
          <a:xfrm>
            <a:off x="5349240" y="2862072"/>
            <a:ext cx="2880360" cy="667512"/>
          </a:xfrm>
          <a:prstGeom prst="rect">
            <a:avLst/>
          </a:prstGeom>
          <a:solidFill>
            <a:srgbClr val="0E273D"/>
          </a:solidFill>
          <a:ln w="10160">
            <a:solidFill>
              <a:srgbClr val="35536C"/>
            </a:solidFill>
            <a:prstDash val="solid"/>
          </a:ln>
        </p:spPr>
        <p:txBody>
          <a:bodyPr/>
          <a:lstStyle/>
          <a:p>
            <a:endParaRPr lang="en-US"/>
          </a:p>
        </p:txBody>
      </p:sp>
      <p:sp>
        <p:nvSpPr>
          <p:cNvPr id="27" name="Text 25"/>
          <p:cNvSpPr/>
          <p:nvPr/>
        </p:nvSpPr>
        <p:spPr>
          <a:xfrm>
            <a:off x="5440680" y="2935224"/>
            <a:ext cx="2697480" cy="539496"/>
          </a:xfrm>
          <a:prstGeom prst="rect">
            <a:avLst/>
          </a:prstGeom>
          <a:noFill/>
          <a:ln/>
        </p:spPr>
        <p:txBody>
          <a:bodyPr wrap="square" lIns="0" tIns="0" rIns="0" bIns="0" rtlCol="0" anchor="ctr"/>
          <a:lstStyle/>
          <a:p>
            <a:pPr marL="0" indent="0" algn="ctr">
              <a:buNone/>
            </a:pPr>
            <a:r>
              <a:rPr lang="en-US" sz="915" dirty="0">
                <a:solidFill>
                  <a:srgbClr val="DDE6ED"/>
                </a:solidFill>
              </a:rPr>
              <a:t>Role-based access for multiple groups</a:t>
            </a:r>
            <a:endParaRPr lang="en-US" sz="915" dirty="0"/>
          </a:p>
        </p:txBody>
      </p:sp>
      <p:sp>
        <p:nvSpPr>
          <p:cNvPr id="28" name="Shape 26"/>
          <p:cNvSpPr/>
          <p:nvPr/>
        </p:nvSpPr>
        <p:spPr>
          <a:xfrm>
            <a:off x="8229600" y="2862072"/>
            <a:ext cx="3337560" cy="667512"/>
          </a:xfrm>
          <a:prstGeom prst="rect">
            <a:avLst/>
          </a:prstGeom>
          <a:solidFill>
            <a:srgbClr val="0E273D"/>
          </a:solidFill>
          <a:ln w="10160">
            <a:solidFill>
              <a:srgbClr val="35536C"/>
            </a:solidFill>
            <a:prstDash val="solid"/>
          </a:ln>
        </p:spPr>
        <p:txBody>
          <a:bodyPr/>
          <a:lstStyle/>
          <a:p>
            <a:endParaRPr lang="en-US"/>
          </a:p>
        </p:txBody>
      </p:sp>
      <p:sp>
        <p:nvSpPr>
          <p:cNvPr id="29" name="Text 27"/>
          <p:cNvSpPr/>
          <p:nvPr/>
        </p:nvSpPr>
        <p:spPr>
          <a:xfrm>
            <a:off x="8321040" y="2935224"/>
            <a:ext cx="3154680" cy="539496"/>
          </a:xfrm>
          <a:prstGeom prst="rect">
            <a:avLst/>
          </a:prstGeom>
          <a:noFill/>
          <a:ln/>
        </p:spPr>
        <p:txBody>
          <a:bodyPr wrap="square" lIns="0" tIns="0" rIns="0" bIns="0" rtlCol="0" anchor="ctr"/>
          <a:lstStyle/>
          <a:p>
            <a:pPr marL="0" indent="0" algn="ctr">
              <a:buNone/>
            </a:pPr>
            <a:r>
              <a:rPr lang="en-US" sz="915" dirty="0">
                <a:solidFill>
                  <a:srgbClr val="DDE6ED"/>
                </a:solidFill>
              </a:rPr>
              <a:t>Some agencies include RTCC, analysts, officers, detectives and supervisors.</a:t>
            </a:r>
            <a:endParaRPr lang="en-US" sz="915" dirty="0"/>
          </a:p>
        </p:txBody>
      </p:sp>
      <p:sp>
        <p:nvSpPr>
          <p:cNvPr id="30" name="Shape 28"/>
          <p:cNvSpPr/>
          <p:nvPr/>
        </p:nvSpPr>
        <p:spPr>
          <a:xfrm>
            <a:off x="502920" y="3529584"/>
            <a:ext cx="1874520" cy="667512"/>
          </a:xfrm>
          <a:prstGeom prst="rect">
            <a:avLst/>
          </a:prstGeom>
          <a:solidFill>
            <a:srgbClr val="102A42"/>
          </a:solidFill>
          <a:ln w="10160">
            <a:solidFill>
              <a:srgbClr val="35536C"/>
            </a:solidFill>
            <a:prstDash val="solid"/>
          </a:ln>
        </p:spPr>
        <p:txBody>
          <a:bodyPr/>
          <a:lstStyle/>
          <a:p>
            <a:endParaRPr lang="en-US"/>
          </a:p>
        </p:txBody>
      </p:sp>
      <p:sp>
        <p:nvSpPr>
          <p:cNvPr id="31" name="Text 29"/>
          <p:cNvSpPr/>
          <p:nvPr/>
        </p:nvSpPr>
        <p:spPr>
          <a:xfrm>
            <a:off x="594360" y="3602736"/>
            <a:ext cx="1691640" cy="539496"/>
          </a:xfrm>
          <a:prstGeom prst="rect">
            <a:avLst/>
          </a:prstGeom>
          <a:noFill/>
          <a:ln/>
        </p:spPr>
        <p:txBody>
          <a:bodyPr wrap="square" lIns="0" tIns="0" rIns="0" bIns="0" rtlCol="0" anchor="ctr"/>
          <a:lstStyle/>
          <a:p>
            <a:pPr marL="0" indent="0" algn="l">
              <a:buNone/>
            </a:pPr>
            <a:r>
              <a:rPr lang="en-US" sz="960" b="1" dirty="0">
                <a:solidFill>
                  <a:srgbClr val="DDE6ED"/>
                </a:solidFill>
              </a:rPr>
              <a:t>Data sharing</a:t>
            </a:r>
            <a:endParaRPr lang="en-US" sz="960" dirty="0"/>
          </a:p>
        </p:txBody>
      </p:sp>
      <p:sp>
        <p:nvSpPr>
          <p:cNvPr id="32" name="Shape 30"/>
          <p:cNvSpPr/>
          <p:nvPr/>
        </p:nvSpPr>
        <p:spPr>
          <a:xfrm>
            <a:off x="2377440" y="3529584"/>
            <a:ext cx="2971800" cy="667512"/>
          </a:xfrm>
          <a:prstGeom prst="rect">
            <a:avLst/>
          </a:prstGeom>
          <a:solidFill>
            <a:srgbClr val="102A42"/>
          </a:solidFill>
          <a:ln w="10160">
            <a:solidFill>
              <a:srgbClr val="35536C"/>
            </a:solidFill>
            <a:prstDash val="solid"/>
          </a:ln>
        </p:spPr>
        <p:txBody>
          <a:bodyPr/>
          <a:lstStyle/>
          <a:p>
            <a:endParaRPr lang="en-US"/>
          </a:p>
        </p:txBody>
      </p:sp>
      <p:sp>
        <p:nvSpPr>
          <p:cNvPr id="33" name="Text 31"/>
          <p:cNvSpPr/>
          <p:nvPr/>
        </p:nvSpPr>
        <p:spPr>
          <a:xfrm>
            <a:off x="2468880" y="3602736"/>
            <a:ext cx="2788920" cy="539496"/>
          </a:xfrm>
          <a:prstGeom prst="rect">
            <a:avLst/>
          </a:prstGeom>
          <a:noFill/>
          <a:ln/>
        </p:spPr>
        <p:txBody>
          <a:bodyPr wrap="square" lIns="0" tIns="0" rIns="0" bIns="0" rtlCol="0" anchor="ctr"/>
          <a:lstStyle/>
          <a:p>
            <a:pPr marL="0" indent="0" algn="ctr">
              <a:buNone/>
            </a:pPr>
            <a:r>
              <a:rPr lang="en-US" sz="915" b="1" dirty="0">
                <a:solidFill>
                  <a:srgbClr val="D9A62E"/>
                </a:solidFill>
              </a:rPr>
              <a:t>Deliberately controlled by Page PD</a:t>
            </a:r>
          </a:p>
          <a:p>
            <a:pPr marL="0" indent="0" algn="ctr">
              <a:buNone/>
            </a:pPr>
            <a:r>
              <a:rPr lang="en-US" sz="915" b="1" dirty="0">
                <a:solidFill>
                  <a:srgbClr val="D9A62E"/>
                </a:solidFill>
              </a:rPr>
              <a:t>AZ Law Enforcement, and 2 neighboring UT counties</a:t>
            </a:r>
          </a:p>
          <a:p>
            <a:pPr marL="0" indent="0" algn="ctr">
              <a:buNone/>
            </a:pPr>
            <a:r>
              <a:rPr lang="en-US" sz="915" b="1" dirty="0">
                <a:solidFill>
                  <a:srgbClr val="D9A62E"/>
                </a:solidFill>
              </a:rPr>
              <a:t>No sharing with Federal agencies</a:t>
            </a:r>
            <a:endParaRPr lang="en-US" sz="915" dirty="0"/>
          </a:p>
        </p:txBody>
      </p:sp>
      <p:sp>
        <p:nvSpPr>
          <p:cNvPr id="34" name="Shape 32"/>
          <p:cNvSpPr/>
          <p:nvPr/>
        </p:nvSpPr>
        <p:spPr>
          <a:xfrm>
            <a:off x="5349240" y="3529584"/>
            <a:ext cx="2880360" cy="667512"/>
          </a:xfrm>
          <a:prstGeom prst="rect">
            <a:avLst/>
          </a:prstGeom>
          <a:solidFill>
            <a:srgbClr val="102A42"/>
          </a:solidFill>
          <a:ln w="10160">
            <a:solidFill>
              <a:srgbClr val="35536C"/>
            </a:solidFill>
            <a:prstDash val="solid"/>
          </a:ln>
        </p:spPr>
        <p:txBody>
          <a:bodyPr/>
          <a:lstStyle/>
          <a:p>
            <a:endParaRPr lang="en-US"/>
          </a:p>
        </p:txBody>
      </p:sp>
      <p:sp>
        <p:nvSpPr>
          <p:cNvPr id="35" name="Text 33"/>
          <p:cNvSpPr/>
          <p:nvPr/>
        </p:nvSpPr>
        <p:spPr>
          <a:xfrm>
            <a:off x="5440680" y="3602736"/>
            <a:ext cx="2697480" cy="539496"/>
          </a:xfrm>
          <a:prstGeom prst="rect">
            <a:avLst/>
          </a:prstGeom>
          <a:noFill/>
          <a:ln/>
        </p:spPr>
        <p:txBody>
          <a:bodyPr wrap="square" lIns="0" tIns="0" rIns="0" bIns="0" rtlCol="0" anchor="ctr"/>
          <a:lstStyle/>
          <a:p>
            <a:pPr marL="0" indent="0" algn="ctr">
              <a:buNone/>
            </a:pPr>
            <a:r>
              <a:rPr lang="en-US" sz="915" dirty="0">
                <a:solidFill>
                  <a:srgbClr val="DDE6ED"/>
                </a:solidFill>
              </a:rPr>
              <a:t>Cross-jurisdiction sharing can be enabled</a:t>
            </a:r>
            <a:endParaRPr lang="en-US" sz="915" dirty="0"/>
          </a:p>
        </p:txBody>
      </p:sp>
      <p:sp>
        <p:nvSpPr>
          <p:cNvPr id="36" name="Shape 34"/>
          <p:cNvSpPr/>
          <p:nvPr/>
        </p:nvSpPr>
        <p:spPr>
          <a:xfrm>
            <a:off x="8229600" y="3529584"/>
            <a:ext cx="3337560" cy="667512"/>
          </a:xfrm>
          <a:prstGeom prst="rect">
            <a:avLst/>
          </a:prstGeom>
          <a:solidFill>
            <a:srgbClr val="102A42"/>
          </a:solidFill>
          <a:ln w="10160">
            <a:solidFill>
              <a:srgbClr val="35536C"/>
            </a:solidFill>
            <a:prstDash val="solid"/>
          </a:ln>
        </p:spPr>
        <p:txBody>
          <a:bodyPr/>
          <a:lstStyle/>
          <a:p>
            <a:endParaRPr lang="en-US"/>
          </a:p>
        </p:txBody>
      </p:sp>
      <p:sp>
        <p:nvSpPr>
          <p:cNvPr id="37" name="Text 35"/>
          <p:cNvSpPr/>
          <p:nvPr/>
        </p:nvSpPr>
        <p:spPr>
          <a:xfrm>
            <a:off x="8321040" y="3602736"/>
            <a:ext cx="3154680" cy="539496"/>
          </a:xfrm>
          <a:prstGeom prst="rect">
            <a:avLst/>
          </a:prstGeom>
          <a:noFill/>
          <a:ln/>
        </p:spPr>
        <p:txBody>
          <a:bodyPr wrap="square" lIns="0" tIns="0" rIns="0" bIns="0" rtlCol="0" anchor="ctr"/>
          <a:lstStyle/>
          <a:p>
            <a:pPr marL="0" indent="0" algn="ctr">
              <a:buNone/>
            </a:pPr>
            <a:r>
              <a:rPr lang="en-US" sz="915" dirty="0">
                <a:solidFill>
                  <a:srgbClr val="DDE6ED"/>
                </a:solidFill>
              </a:rPr>
              <a:t>Models vary from local or in-state to broader regional sharing.</a:t>
            </a:r>
            <a:endParaRPr lang="en-US" sz="915" dirty="0"/>
          </a:p>
        </p:txBody>
      </p:sp>
      <p:sp>
        <p:nvSpPr>
          <p:cNvPr id="38" name="Shape 36"/>
          <p:cNvSpPr/>
          <p:nvPr/>
        </p:nvSpPr>
        <p:spPr>
          <a:xfrm>
            <a:off x="502920" y="4197096"/>
            <a:ext cx="1874520" cy="667512"/>
          </a:xfrm>
          <a:prstGeom prst="rect">
            <a:avLst/>
          </a:prstGeom>
          <a:solidFill>
            <a:srgbClr val="0E273D"/>
          </a:solidFill>
          <a:ln w="10160">
            <a:solidFill>
              <a:srgbClr val="35536C"/>
            </a:solidFill>
            <a:prstDash val="solid"/>
          </a:ln>
        </p:spPr>
        <p:txBody>
          <a:bodyPr/>
          <a:lstStyle/>
          <a:p>
            <a:endParaRPr lang="en-US"/>
          </a:p>
        </p:txBody>
      </p:sp>
      <p:sp>
        <p:nvSpPr>
          <p:cNvPr id="39" name="Text 37"/>
          <p:cNvSpPr/>
          <p:nvPr/>
        </p:nvSpPr>
        <p:spPr>
          <a:xfrm>
            <a:off x="594360" y="4270248"/>
            <a:ext cx="1691640" cy="539496"/>
          </a:xfrm>
          <a:prstGeom prst="rect">
            <a:avLst/>
          </a:prstGeom>
          <a:noFill/>
          <a:ln/>
        </p:spPr>
        <p:txBody>
          <a:bodyPr wrap="square" lIns="0" tIns="0" rIns="0" bIns="0" rtlCol="0" anchor="ctr"/>
          <a:lstStyle/>
          <a:p>
            <a:pPr marL="0" indent="0" algn="l">
              <a:buNone/>
            </a:pPr>
            <a:r>
              <a:rPr lang="en-US" sz="960" b="1" dirty="0">
                <a:solidFill>
                  <a:srgbClr val="DDE6ED"/>
                </a:solidFill>
              </a:rPr>
              <a:t>Search / alerts</a:t>
            </a:r>
            <a:endParaRPr lang="en-US" sz="960" dirty="0"/>
          </a:p>
        </p:txBody>
      </p:sp>
      <p:sp>
        <p:nvSpPr>
          <p:cNvPr id="40" name="Shape 38"/>
          <p:cNvSpPr/>
          <p:nvPr/>
        </p:nvSpPr>
        <p:spPr>
          <a:xfrm>
            <a:off x="2377440" y="4197096"/>
            <a:ext cx="2971800" cy="667512"/>
          </a:xfrm>
          <a:prstGeom prst="rect">
            <a:avLst/>
          </a:prstGeom>
          <a:solidFill>
            <a:srgbClr val="0E273D"/>
          </a:solidFill>
          <a:ln w="10160">
            <a:solidFill>
              <a:srgbClr val="35536C"/>
            </a:solidFill>
            <a:prstDash val="solid"/>
          </a:ln>
        </p:spPr>
        <p:txBody>
          <a:bodyPr/>
          <a:lstStyle/>
          <a:p>
            <a:endParaRPr lang="en-US"/>
          </a:p>
        </p:txBody>
      </p:sp>
      <p:sp>
        <p:nvSpPr>
          <p:cNvPr id="41" name="Text 39"/>
          <p:cNvSpPr/>
          <p:nvPr/>
        </p:nvSpPr>
        <p:spPr>
          <a:xfrm>
            <a:off x="2468880" y="4270248"/>
            <a:ext cx="2788920" cy="539496"/>
          </a:xfrm>
          <a:prstGeom prst="rect">
            <a:avLst/>
          </a:prstGeom>
          <a:noFill/>
          <a:ln/>
        </p:spPr>
        <p:txBody>
          <a:bodyPr wrap="square" lIns="0" tIns="0" rIns="0" bIns="0" rtlCol="0" anchor="ctr"/>
          <a:lstStyle/>
          <a:p>
            <a:pPr marL="0" indent="0" algn="ctr">
              <a:buNone/>
            </a:pPr>
            <a:r>
              <a:rPr lang="en-US" sz="915" b="1" dirty="0">
                <a:solidFill>
                  <a:srgbClr val="D9A62E"/>
                </a:solidFill>
              </a:rPr>
              <a:t>3 of 13 NCIC categories</a:t>
            </a:r>
          </a:p>
          <a:p>
            <a:pPr marL="0" indent="0" algn="ctr">
              <a:buNone/>
            </a:pPr>
            <a:r>
              <a:rPr lang="en-US" sz="915" b="1" dirty="0">
                <a:solidFill>
                  <a:srgbClr val="D9A62E"/>
                </a:solidFill>
              </a:rPr>
              <a:t>Missing/Endangered Person</a:t>
            </a:r>
          </a:p>
          <a:p>
            <a:pPr marL="0" indent="0" algn="ctr">
              <a:buNone/>
            </a:pPr>
            <a:r>
              <a:rPr lang="en-US" sz="915" b="1" dirty="0">
                <a:solidFill>
                  <a:srgbClr val="D9A62E"/>
                </a:solidFill>
              </a:rPr>
              <a:t>Wanted Person</a:t>
            </a:r>
          </a:p>
          <a:p>
            <a:pPr marL="0" indent="0" algn="ctr">
              <a:buNone/>
            </a:pPr>
            <a:r>
              <a:rPr lang="en-US" sz="915" b="1" dirty="0">
                <a:solidFill>
                  <a:srgbClr val="D9A62E"/>
                </a:solidFill>
              </a:rPr>
              <a:t>Stolen Vehicle</a:t>
            </a:r>
          </a:p>
          <a:p>
            <a:pPr marL="0" indent="0" algn="ctr">
              <a:buNone/>
            </a:pPr>
            <a:r>
              <a:rPr lang="en-US" sz="915" b="1" dirty="0">
                <a:solidFill>
                  <a:srgbClr val="D9A62E"/>
                </a:solidFill>
              </a:rPr>
              <a:t>Local Hotlist</a:t>
            </a:r>
            <a:endParaRPr lang="en-US" sz="915" dirty="0"/>
          </a:p>
        </p:txBody>
      </p:sp>
      <p:sp>
        <p:nvSpPr>
          <p:cNvPr id="42" name="Shape 40"/>
          <p:cNvSpPr/>
          <p:nvPr/>
        </p:nvSpPr>
        <p:spPr>
          <a:xfrm>
            <a:off x="5349240" y="4197096"/>
            <a:ext cx="2880360" cy="667512"/>
          </a:xfrm>
          <a:prstGeom prst="rect">
            <a:avLst/>
          </a:prstGeom>
          <a:solidFill>
            <a:srgbClr val="0E273D"/>
          </a:solidFill>
          <a:ln w="10160">
            <a:solidFill>
              <a:srgbClr val="35536C"/>
            </a:solidFill>
            <a:prstDash val="solid"/>
          </a:ln>
        </p:spPr>
        <p:txBody>
          <a:bodyPr/>
          <a:lstStyle/>
          <a:p>
            <a:endParaRPr lang="en-US"/>
          </a:p>
        </p:txBody>
      </p:sp>
      <p:sp>
        <p:nvSpPr>
          <p:cNvPr id="43" name="Text 41"/>
          <p:cNvSpPr/>
          <p:nvPr/>
        </p:nvSpPr>
        <p:spPr>
          <a:xfrm>
            <a:off x="5440680" y="4270248"/>
            <a:ext cx="2697480" cy="539496"/>
          </a:xfrm>
          <a:prstGeom prst="rect">
            <a:avLst/>
          </a:prstGeom>
          <a:noFill/>
          <a:ln/>
        </p:spPr>
        <p:txBody>
          <a:bodyPr wrap="square" lIns="0" tIns="0" rIns="0" bIns="0" rtlCol="0" anchor="ctr"/>
          <a:lstStyle/>
          <a:p>
            <a:pPr marL="0" indent="0" algn="ctr">
              <a:buNone/>
            </a:pPr>
            <a:r>
              <a:rPr lang="en-US" sz="915" dirty="0">
                <a:solidFill>
                  <a:srgbClr val="DDE6ED"/>
                </a:solidFill>
              </a:rPr>
              <a:t>Hotlists, attributes, alerts and historical searches</a:t>
            </a:r>
            <a:endParaRPr lang="en-US" sz="915" dirty="0"/>
          </a:p>
        </p:txBody>
      </p:sp>
      <p:sp>
        <p:nvSpPr>
          <p:cNvPr id="44" name="Shape 42"/>
          <p:cNvSpPr/>
          <p:nvPr/>
        </p:nvSpPr>
        <p:spPr>
          <a:xfrm>
            <a:off x="8229600" y="4197096"/>
            <a:ext cx="3337560" cy="667512"/>
          </a:xfrm>
          <a:prstGeom prst="rect">
            <a:avLst/>
          </a:prstGeom>
          <a:solidFill>
            <a:srgbClr val="0E273D"/>
          </a:solidFill>
          <a:ln w="10160">
            <a:solidFill>
              <a:srgbClr val="35536C"/>
            </a:solidFill>
            <a:prstDash val="solid"/>
          </a:ln>
        </p:spPr>
        <p:txBody>
          <a:bodyPr/>
          <a:lstStyle/>
          <a:p>
            <a:endParaRPr lang="en-US"/>
          </a:p>
        </p:txBody>
      </p:sp>
      <p:sp>
        <p:nvSpPr>
          <p:cNvPr id="45" name="Text 43"/>
          <p:cNvSpPr/>
          <p:nvPr/>
        </p:nvSpPr>
        <p:spPr>
          <a:xfrm>
            <a:off x="8321040" y="4270248"/>
            <a:ext cx="3154680" cy="539496"/>
          </a:xfrm>
          <a:prstGeom prst="rect">
            <a:avLst/>
          </a:prstGeom>
          <a:noFill/>
          <a:ln/>
        </p:spPr>
        <p:txBody>
          <a:bodyPr wrap="square" lIns="0" tIns="0" rIns="0" bIns="0" rtlCol="0" anchor="ctr"/>
          <a:lstStyle/>
          <a:p>
            <a:pPr marL="0" indent="0" algn="ctr">
              <a:buNone/>
            </a:pPr>
            <a:r>
              <a:rPr lang="en-US" sz="915" dirty="0">
                <a:solidFill>
                  <a:srgbClr val="DDE6ED"/>
                </a:solidFill>
              </a:rPr>
              <a:t>Agencies vary in alert categories and search-justification rules.</a:t>
            </a:r>
            <a:endParaRPr lang="en-US" sz="915" dirty="0"/>
          </a:p>
        </p:txBody>
      </p:sp>
      <p:sp>
        <p:nvSpPr>
          <p:cNvPr id="46" name="Shape 44"/>
          <p:cNvSpPr/>
          <p:nvPr/>
        </p:nvSpPr>
        <p:spPr>
          <a:xfrm>
            <a:off x="502920" y="4864608"/>
            <a:ext cx="1874520" cy="667512"/>
          </a:xfrm>
          <a:prstGeom prst="rect">
            <a:avLst/>
          </a:prstGeom>
          <a:solidFill>
            <a:srgbClr val="102A42"/>
          </a:solidFill>
          <a:ln w="10160">
            <a:solidFill>
              <a:srgbClr val="35536C"/>
            </a:solidFill>
            <a:prstDash val="solid"/>
          </a:ln>
        </p:spPr>
        <p:txBody>
          <a:bodyPr/>
          <a:lstStyle/>
          <a:p>
            <a:endParaRPr lang="en-US"/>
          </a:p>
        </p:txBody>
      </p:sp>
      <p:sp>
        <p:nvSpPr>
          <p:cNvPr id="47" name="Text 45"/>
          <p:cNvSpPr/>
          <p:nvPr/>
        </p:nvSpPr>
        <p:spPr>
          <a:xfrm>
            <a:off x="594360" y="4937760"/>
            <a:ext cx="1691640" cy="539496"/>
          </a:xfrm>
          <a:prstGeom prst="rect">
            <a:avLst/>
          </a:prstGeom>
          <a:noFill/>
          <a:ln/>
        </p:spPr>
        <p:txBody>
          <a:bodyPr wrap="square" lIns="0" tIns="0" rIns="0" bIns="0" rtlCol="0" anchor="ctr"/>
          <a:lstStyle/>
          <a:p>
            <a:pPr marL="0" indent="0" algn="l">
              <a:buNone/>
            </a:pPr>
            <a:r>
              <a:rPr lang="en-US" sz="960" b="1" dirty="0">
                <a:solidFill>
                  <a:srgbClr val="DDE6ED"/>
                </a:solidFill>
              </a:rPr>
              <a:t>Camera strategy</a:t>
            </a:r>
            <a:endParaRPr lang="en-US" sz="960" dirty="0"/>
          </a:p>
        </p:txBody>
      </p:sp>
      <p:sp>
        <p:nvSpPr>
          <p:cNvPr id="48" name="Shape 46"/>
          <p:cNvSpPr/>
          <p:nvPr/>
        </p:nvSpPr>
        <p:spPr>
          <a:xfrm>
            <a:off x="2377440" y="4864608"/>
            <a:ext cx="2971800" cy="667512"/>
          </a:xfrm>
          <a:prstGeom prst="rect">
            <a:avLst/>
          </a:prstGeom>
          <a:solidFill>
            <a:srgbClr val="102A42"/>
          </a:solidFill>
          <a:ln w="10160">
            <a:solidFill>
              <a:srgbClr val="35536C"/>
            </a:solidFill>
            <a:prstDash val="solid"/>
          </a:ln>
        </p:spPr>
        <p:txBody>
          <a:bodyPr/>
          <a:lstStyle/>
          <a:p>
            <a:endParaRPr lang="en-US"/>
          </a:p>
        </p:txBody>
      </p:sp>
      <p:sp>
        <p:nvSpPr>
          <p:cNvPr id="49" name="Text 47"/>
          <p:cNvSpPr/>
          <p:nvPr/>
        </p:nvSpPr>
        <p:spPr>
          <a:xfrm>
            <a:off x="2468880" y="4937760"/>
            <a:ext cx="2788920" cy="539496"/>
          </a:xfrm>
          <a:prstGeom prst="rect">
            <a:avLst/>
          </a:prstGeom>
          <a:noFill/>
          <a:ln/>
        </p:spPr>
        <p:txBody>
          <a:bodyPr wrap="square" lIns="0" tIns="0" rIns="0" bIns="0" rtlCol="0" anchor="ctr"/>
          <a:lstStyle/>
          <a:p>
            <a:pPr marL="0" indent="0" algn="ctr">
              <a:buNone/>
            </a:pPr>
            <a:r>
              <a:rPr lang="en-US" sz="915" b="1" dirty="0">
                <a:solidFill>
                  <a:srgbClr val="D9A62E"/>
                </a:solidFill>
              </a:rPr>
              <a:t>Ingress/Egress city-limit focus in Page plan</a:t>
            </a:r>
            <a:endParaRPr lang="en-US" sz="915" dirty="0"/>
          </a:p>
        </p:txBody>
      </p:sp>
      <p:sp>
        <p:nvSpPr>
          <p:cNvPr id="50" name="Shape 48"/>
          <p:cNvSpPr/>
          <p:nvPr/>
        </p:nvSpPr>
        <p:spPr>
          <a:xfrm>
            <a:off x="5349240" y="4864608"/>
            <a:ext cx="2880360" cy="667512"/>
          </a:xfrm>
          <a:prstGeom prst="rect">
            <a:avLst/>
          </a:prstGeom>
          <a:solidFill>
            <a:srgbClr val="102A42"/>
          </a:solidFill>
          <a:ln w="10160">
            <a:solidFill>
              <a:srgbClr val="35536C"/>
            </a:solidFill>
            <a:prstDash val="solid"/>
          </a:ln>
        </p:spPr>
        <p:txBody>
          <a:bodyPr/>
          <a:lstStyle/>
          <a:p>
            <a:endParaRPr lang="en-US" dirty="0"/>
          </a:p>
        </p:txBody>
      </p:sp>
      <p:sp>
        <p:nvSpPr>
          <p:cNvPr id="51" name="Text 49"/>
          <p:cNvSpPr/>
          <p:nvPr/>
        </p:nvSpPr>
        <p:spPr>
          <a:xfrm>
            <a:off x="5440680" y="4937760"/>
            <a:ext cx="2697480" cy="539496"/>
          </a:xfrm>
          <a:prstGeom prst="rect">
            <a:avLst/>
          </a:prstGeom>
          <a:noFill/>
          <a:ln/>
        </p:spPr>
        <p:txBody>
          <a:bodyPr wrap="square" lIns="0" tIns="0" rIns="0" bIns="0" rtlCol="0" anchor="ctr"/>
          <a:lstStyle/>
          <a:p>
            <a:pPr marL="0" indent="0" algn="ctr">
              <a:buNone/>
            </a:pPr>
            <a:r>
              <a:rPr lang="en-US" sz="915" dirty="0">
                <a:solidFill>
                  <a:srgbClr val="DDE6ED"/>
                </a:solidFill>
              </a:rPr>
              <a:t>N/A</a:t>
            </a:r>
            <a:endParaRPr lang="en-US" sz="915" dirty="0"/>
          </a:p>
        </p:txBody>
      </p:sp>
      <p:sp>
        <p:nvSpPr>
          <p:cNvPr id="52" name="Shape 50"/>
          <p:cNvSpPr/>
          <p:nvPr/>
        </p:nvSpPr>
        <p:spPr>
          <a:xfrm>
            <a:off x="8229600" y="4864608"/>
            <a:ext cx="3337560" cy="667512"/>
          </a:xfrm>
          <a:prstGeom prst="rect">
            <a:avLst/>
          </a:prstGeom>
          <a:solidFill>
            <a:srgbClr val="102A42"/>
          </a:solidFill>
          <a:ln w="10160">
            <a:solidFill>
              <a:srgbClr val="35536C"/>
            </a:solidFill>
            <a:prstDash val="solid"/>
          </a:ln>
        </p:spPr>
        <p:txBody>
          <a:bodyPr/>
          <a:lstStyle/>
          <a:p>
            <a:endParaRPr lang="en-US"/>
          </a:p>
        </p:txBody>
      </p:sp>
      <p:sp>
        <p:nvSpPr>
          <p:cNvPr id="53" name="Text 51"/>
          <p:cNvSpPr/>
          <p:nvPr/>
        </p:nvSpPr>
        <p:spPr>
          <a:xfrm>
            <a:off x="8321040" y="4937760"/>
            <a:ext cx="3154680" cy="539496"/>
          </a:xfrm>
          <a:prstGeom prst="rect">
            <a:avLst/>
          </a:prstGeom>
          <a:noFill/>
          <a:ln/>
        </p:spPr>
        <p:txBody>
          <a:bodyPr wrap="square" lIns="0" tIns="0" rIns="0" bIns="0" rtlCol="0" anchor="ctr"/>
          <a:lstStyle/>
          <a:p>
            <a:pPr marL="0" indent="0" algn="ctr">
              <a:buNone/>
            </a:pPr>
            <a:r>
              <a:rPr lang="en-US" sz="915" dirty="0">
                <a:solidFill>
                  <a:srgbClr val="DDE6ED"/>
                </a:solidFill>
              </a:rPr>
              <a:t>Other programs may deploy denser citywide or regional networks.  Commonly used every couple blocks along major roads.</a:t>
            </a:r>
            <a:endParaRPr lang="en-US" sz="915" dirty="0"/>
          </a:p>
        </p:txBody>
      </p:sp>
      <p:sp>
        <p:nvSpPr>
          <p:cNvPr id="62" name="Shape 60"/>
          <p:cNvSpPr/>
          <p:nvPr/>
        </p:nvSpPr>
        <p:spPr>
          <a:xfrm>
            <a:off x="713232" y="6291072"/>
            <a:ext cx="10652760" cy="164592"/>
          </a:xfrm>
          <a:prstGeom prst="roundRect">
            <a:avLst>
              <a:gd name="adj" fmla="val 16667"/>
            </a:avLst>
          </a:prstGeom>
          <a:solidFill>
            <a:srgbClr val="D9A62E"/>
          </a:solidFill>
          <a:ln w="12700">
            <a:solidFill>
              <a:srgbClr val="D9A62E"/>
            </a:solidFill>
            <a:prstDash val="solid"/>
          </a:ln>
        </p:spPr>
        <p:txBody>
          <a:bodyPr/>
          <a:lstStyle/>
          <a:p>
            <a:endParaRPr lang="en-US"/>
          </a:p>
        </p:txBody>
      </p:sp>
      <p:sp>
        <p:nvSpPr>
          <p:cNvPr id="63" name="Slide Number Placeholder 0"/>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0B2136"/>
        </a:solidFill>
        <a:effectLst/>
      </p:bgPr>
    </p:bg>
    <p:spTree>
      <p:nvGrpSpPr>
        <p:cNvPr id="1" name=""/>
        <p:cNvGrpSpPr/>
        <p:nvPr/>
      </p:nvGrpSpPr>
      <p:grpSpPr>
        <a:xfrm>
          <a:off x="0" y="0"/>
          <a:ext cx="0" cy="0"/>
          <a:chOff x="0" y="0"/>
          <a:chExt cx="0" cy="0"/>
        </a:xfrm>
      </p:grpSpPr>
      <p:pic>
        <p:nvPicPr>
          <p:cNvPr id="2" name="Image 0" descr="/mnt/data/alpr_work/src_unzip/ppt/media/image1.png"/>
          <p:cNvPicPr>
            <a:picLocks noChangeAspect="1"/>
          </p:cNvPicPr>
          <p:nvPr/>
        </p:nvPicPr>
        <p:blipFill>
          <a:blip r:embed="rId3"/>
          <a:srcRect l="23" r="23"/>
          <a:stretch/>
        </p:blipFill>
        <p:spPr>
          <a:xfrm>
            <a:off x="0" y="0"/>
            <a:ext cx="12179808" cy="6858000"/>
          </a:xfrm>
          <a:prstGeom prst="rect">
            <a:avLst/>
          </a:prstGeom>
        </p:spPr>
      </p:pic>
      <p:sp>
        <p:nvSpPr>
          <p:cNvPr id="3" name="Shape 0"/>
          <p:cNvSpPr/>
          <p:nvPr/>
        </p:nvSpPr>
        <p:spPr>
          <a:xfrm>
            <a:off x="0" y="0"/>
            <a:ext cx="12191695" cy="6858000"/>
          </a:xfrm>
          <a:prstGeom prst="rect">
            <a:avLst/>
          </a:prstGeom>
          <a:solidFill>
            <a:srgbClr val="0B2136">
              <a:alpha val="77000"/>
            </a:srgbClr>
          </a:solidFill>
          <a:ln w="12700">
            <a:solidFill>
              <a:srgbClr val="0B2136">
                <a:alpha val="0"/>
              </a:srgbClr>
            </a:solidFill>
            <a:prstDash val="solid"/>
          </a:ln>
        </p:spPr>
        <p:txBody>
          <a:bodyPr/>
          <a:lstStyle/>
          <a:p>
            <a:endParaRPr lang="en-US"/>
          </a:p>
        </p:txBody>
      </p:sp>
      <p:sp>
        <p:nvSpPr>
          <p:cNvPr id="4" name="Shape 1"/>
          <p:cNvSpPr/>
          <p:nvPr/>
        </p:nvSpPr>
        <p:spPr>
          <a:xfrm>
            <a:off x="1417320" y="777240"/>
            <a:ext cx="9372600" cy="5303520"/>
          </a:xfrm>
          <a:prstGeom prst="roundRect">
            <a:avLst>
              <a:gd name="adj" fmla="val 862"/>
            </a:avLst>
          </a:prstGeom>
          <a:solidFill>
            <a:srgbClr val="0B2136">
              <a:alpha val="96000"/>
            </a:srgbClr>
          </a:solidFill>
          <a:ln w="15240">
            <a:solidFill>
              <a:srgbClr val="D9A62E"/>
            </a:solidFill>
            <a:prstDash val="solid"/>
          </a:ln>
        </p:spPr>
        <p:txBody>
          <a:bodyPr/>
          <a:lstStyle/>
          <a:p>
            <a:endParaRPr lang="en-US"/>
          </a:p>
        </p:txBody>
      </p:sp>
      <p:sp>
        <p:nvSpPr>
          <p:cNvPr id="5" name="Text 2"/>
          <p:cNvSpPr/>
          <p:nvPr/>
        </p:nvSpPr>
        <p:spPr>
          <a:xfrm>
            <a:off x="3720572" y="2970075"/>
            <a:ext cx="5120640" cy="475488"/>
          </a:xfrm>
          <a:prstGeom prst="rect">
            <a:avLst/>
          </a:prstGeom>
          <a:noFill/>
          <a:ln/>
        </p:spPr>
        <p:txBody>
          <a:bodyPr wrap="square" lIns="0" tIns="0" rIns="0" bIns="0" rtlCol="0" anchor="ctr"/>
          <a:lstStyle/>
          <a:p>
            <a:pPr marL="0" indent="0">
              <a:buNone/>
            </a:pPr>
            <a:r>
              <a:rPr lang="en-US" sz="2500" b="1" dirty="0">
                <a:solidFill>
                  <a:srgbClr val="F5F7F9"/>
                </a:solidFill>
                <a:latin typeface="Aptos Display" pitchFamily="34" charset="0"/>
                <a:ea typeface="Aptos Display" pitchFamily="34" charset="-122"/>
                <a:cs typeface="Aptos Display" pitchFamily="34" charset="-120"/>
              </a:rPr>
              <a:t>Council Submitted Questions</a:t>
            </a:r>
            <a:endParaRPr lang="en-US" sz="2500" dirty="0"/>
          </a:p>
        </p:txBody>
      </p:sp>
      <p:sp>
        <p:nvSpPr>
          <p:cNvPr id="6" name="Shape 3"/>
          <p:cNvSpPr/>
          <p:nvPr/>
        </p:nvSpPr>
        <p:spPr>
          <a:xfrm flipV="1">
            <a:off x="3720572" y="3429000"/>
            <a:ext cx="4043202" cy="16563"/>
          </a:xfrm>
          <a:prstGeom prst="line">
            <a:avLst/>
          </a:prstGeom>
          <a:noFill/>
          <a:ln w="25400">
            <a:solidFill>
              <a:srgbClr val="D9A62E"/>
            </a:solidFill>
            <a:prstDash val="solid"/>
          </a:ln>
        </p:spPr>
        <p:txBody>
          <a:bodyPr/>
          <a:lstStyle/>
          <a:p>
            <a:endParaRPr lang="en-US"/>
          </a:p>
        </p:txBody>
      </p:sp>
      <p:sp>
        <p:nvSpPr>
          <p:cNvPr id="9" name="Text 5"/>
          <p:cNvSpPr/>
          <p:nvPr/>
        </p:nvSpPr>
        <p:spPr>
          <a:xfrm>
            <a:off x="1874520" y="5285232"/>
            <a:ext cx="2560320" cy="219456"/>
          </a:xfrm>
          <a:prstGeom prst="rect">
            <a:avLst/>
          </a:prstGeom>
          <a:noFill/>
          <a:ln/>
        </p:spPr>
        <p:txBody>
          <a:bodyPr wrap="square" lIns="0" tIns="0" rIns="0" bIns="0" rtlCol="0" anchor="ctr"/>
          <a:lstStyle/>
          <a:p>
            <a:pPr marL="0" indent="0">
              <a:buNone/>
            </a:pPr>
            <a:r>
              <a:rPr lang="en-US" sz="800" dirty="0">
                <a:solidFill>
                  <a:srgbClr val="9FB0BE"/>
                </a:solidFill>
              </a:rPr>
              <a:t>Page Police Department</a:t>
            </a:r>
            <a:endParaRPr lang="en-US" sz="800" dirty="0"/>
          </a:p>
        </p:txBody>
      </p:sp>
      <p:pic>
        <p:nvPicPr>
          <p:cNvPr id="11" name="Picture 10">
            <a:extLst>
              <a:ext uri="{FF2B5EF4-FFF2-40B4-BE49-F238E27FC236}">
                <a16:creationId xmlns:a16="http://schemas.microsoft.com/office/drawing/2014/main" id="{F4525556-6CA4-0341-A940-F573D5B13606}"/>
              </a:ext>
            </a:extLst>
          </p:cNvPr>
          <p:cNvPicPr>
            <a:picLocks noChangeAspect="1"/>
          </p:cNvPicPr>
          <p:nvPr/>
        </p:nvPicPr>
        <p:blipFill>
          <a:blip r:embed="rId4"/>
          <a:stretch>
            <a:fillRect/>
          </a:stretch>
        </p:blipFill>
        <p:spPr>
          <a:xfrm>
            <a:off x="9607554" y="4718331"/>
            <a:ext cx="936016" cy="113380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E3682-B8B1-DD28-144E-CD1C5EA2ECDD}"/>
            </a:ext>
          </a:extLst>
        </p:cNvPr>
        <p:cNvGrpSpPr/>
        <p:nvPr/>
      </p:nvGrpSpPr>
      <p:grpSpPr>
        <a:xfrm>
          <a:off x="0" y="0"/>
          <a:ext cx="0" cy="0"/>
          <a:chOff x="0" y="0"/>
          <a:chExt cx="0" cy="0"/>
        </a:xfrm>
      </p:grpSpPr>
      <p:sp>
        <p:nvSpPr>
          <p:cNvPr id="32" name="Slide Number Placeholder 0">
            <a:extLst>
              <a:ext uri="{FF2B5EF4-FFF2-40B4-BE49-F238E27FC236}">
                <a16:creationId xmlns:a16="http://schemas.microsoft.com/office/drawing/2014/main" id="{EC29ED61-0E0D-1EBB-A7BB-E86A45B6FF7C}"/>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9</a:t>
            </a:fld>
            <a:endParaRPr lang="en-US">
              <a:solidFill>
                <a:schemeClr val="bg1"/>
              </a:solidFill>
            </a:endParaRPr>
          </a:p>
        </p:txBody>
      </p:sp>
      <p:sp>
        <p:nvSpPr>
          <p:cNvPr id="7" name="Rectangle 6">
            <a:extLst>
              <a:ext uri="{FF2B5EF4-FFF2-40B4-BE49-F238E27FC236}">
                <a16:creationId xmlns:a16="http://schemas.microsoft.com/office/drawing/2014/main" id="{29ACD4BD-8748-D835-7D01-0B043A4A55C8}"/>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8F4EE81-8835-76B3-A4CD-39AC43B94777}"/>
              </a:ext>
            </a:extLst>
          </p:cNvPr>
          <p:cNvSpPr txBox="1"/>
          <p:nvPr/>
        </p:nvSpPr>
        <p:spPr>
          <a:xfrm>
            <a:off x="139461" y="47472"/>
            <a:ext cx="11913078" cy="6660798"/>
          </a:xfrm>
          <a:prstGeom prst="rect">
            <a:avLst/>
          </a:prstGeom>
          <a:noFill/>
        </p:spPr>
        <p:txBody>
          <a:bodyPr wrap="square">
            <a:spAutoFit/>
          </a:bodyPr>
          <a:lstStyle/>
          <a:p>
            <a:pPr marL="0" marR="0">
              <a:lnSpc>
                <a:spcPct val="100000"/>
              </a:lnSpc>
              <a:spcAft>
                <a:spcPts val="1000"/>
              </a:spcAft>
              <a:buNone/>
            </a:pPr>
            <a:r>
              <a:rPr lang="en-US" sz="1800" b="1" dirty="0">
                <a:solidFill>
                  <a:schemeClr val="bg1"/>
                </a:solidFill>
                <a:effectLst/>
                <a:latin typeface="+mn-lt"/>
                <a:ea typeface="MS Mincho" panose="02020609040205080304" pitchFamily="49" charset="-128"/>
                <a:cs typeface="Times New Roman" panose="02020603050405020304" pitchFamily="18" charset="0"/>
              </a:rPr>
              <a:t>What date did we enter into a contract with Flock Safety? </a:t>
            </a:r>
            <a:endParaRPr lang="en-US" sz="1800" dirty="0">
              <a:solidFill>
                <a:schemeClr val="bg1"/>
              </a:solidFill>
              <a:effectLst/>
              <a:latin typeface="+mn-lt"/>
              <a:ea typeface="MS Mincho" panose="02020609040205080304" pitchFamily="49" charset="-128"/>
              <a:cs typeface="Times New Roman" panose="02020603050405020304" pitchFamily="18" charset="0"/>
            </a:endParaRPr>
          </a:p>
          <a:p>
            <a:pPr lvl="1">
              <a:spcAft>
                <a:spcPts val="1000"/>
              </a:spcAft>
            </a:pPr>
            <a:r>
              <a:rPr lang="en-US" dirty="0">
                <a:solidFill>
                  <a:schemeClr val="bg1"/>
                </a:solidFill>
                <a:effectLst/>
                <a:latin typeface="+mn-lt"/>
                <a:ea typeface="MS Mincho" panose="02020609040205080304" pitchFamily="49" charset="-128"/>
                <a:cs typeface="Times New Roman" panose="02020603050405020304" pitchFamily="18" charset="0"/>
              </a:rPr>
              <a:t>The first contract was June 2025, two additional contracts were later entered into when adding additional cameras.</a:t>
            </a:r>
          </a:p>
          <a:p>
            <a:pPr marL="0" marR="0">
              <a:lnSpc>
                <a:spcPct val="100000"/>
              </a:lnSpc>
              <a:spcAft>
                <a:spcPts val="1000"/>
              </a:spcAft>
              <a:buNone/>
            </a:pPr>
            <a:endParaRPr lang="en-US" sz="1800" dirty="0">
              <a:solidFill>
                <a:schemeClr val="bg1"/>
              </a:solidFill>
              <a:effectLst/>
              <a:latin typeface="+mn-lt"/>
              <a:ea typeface="MS Mincho" panose="02020609040205080304" pitchFamily="49" charset="-128"/>
              <a:cs typeface="Times New Roman" panose="02020603050405020304" pitchFamily="18" charset="0"/>
            </a:endParaRPr>
          </a:p>
          <a:p>
            <a:pPr marL="0" marR="0">
              <a:lnSpc>
                <a:spcPct val="100000"/>
              </a:lnSpc>
              <a:spcAft>
                <a:spcPts val="1000"/>
              </a:spcAft>
              <a:buNone/>
            </a:pPr>
            <a:r>
              <a:rPr lang="en-US" sz="1800" b="1" dirty="0">
                <a:solidFill>
                  <a:schemeClr val="bg1"/>
                </a:solidFill>
                <a:effectLst/>
                <a:latin typeface="+mn-lt"/>
                <a:ea typeface="MS Mincho" panose="02020609040205080304" pitchFamily="49" charset="-128"/>
                <a:cs typeface="Times New Roman" panose="02020603050405020304" pitchFamily="18" charset="0"/>
              </a:rPr>
              <a:t>What date does our contract with Flock Safety end?</a:t>
            </a:r>
            <a:endParaRPr lang="en-US" sz="1800" dirty="0">
              <a:solidFill>
                <a:schemeClr val="bg1"/>
              </a:solidFill>
              <a:effectLst/>
              <a:latin typeface="+mn-lt"/>
              <a:ea typeface="MS Mincho" panose="02020609040205080304" pitchFamily="49" charset="-128"/>
              <a:cs typeface="Times New Roman" panose="02020603050405020304" pitchFamily="18" charset="0"/>
            </a:endParaRPr>
          </a:p>
          <a:p>
            <a:pPr lvl="1">
              <a:spcAft>
                <a:spcPts val="1000"/>
              </a:spcAft>
            </a:pPr>
            <a:r>
              <a:rPr lang="en-US" dirty="0">
                <a:solidFill>
                  <a:schemeClr val="bg1"/>
                </a:solidFill>
                <a:effectLst/>
                <a:latin typeface="+mn-lt"/>
                <a:ea typeface="MS Mincho" panose="02020609040205080304" pitchFamily="49" charset="-128"/>
                <a:cs typeface="Times New Roman" panose="02020603050405020304" pitchFamily="18" charset="0"/>
              </a:rPr>
              <a:t>Because we began the contracts at three different times, they renew on three different dates.  Two of the three are due for payment.  The third is due next month.</a:t>
            </a:r>
          </a:p>
          <a:p>
            <a:pPr marL="0" marR="0">
              <a:lnSpc>
                <a:spcPct val="100000"/>
              </a:lnSpc>
              <a:spcAft>
                <a:spcPts val="500"/>
              </a:spcAft>
              <a:buNone/>
            </a:pPr>
            <a:r>
              <a:rPr lang="en-US" sz="1800" dirty="0">
                <a:solidFill>
                  <a:schemeClr val="bg1"/>
                </a:solidFill>
                <a:effectLst/>
                <a:latin typeface="+mn-lt"/>
                <a:ea typeface="MS Mincho" panose="02020609040205080304" pitchFamily="49" charset="-128"/>
                <a:cs typeface="Times New Roman" panose="02020603050405020304" pitchFamily="18" charset="0"/>
              </a:rPr>
              <a:t> </a:t>
            </a:r>
          </a:p>
          <a:p>
            <a:pPr marL="0" marR="0">
              <a:lnSpc>
                <a:spcPct val="100000"/>
              </a:lnSpc>
              <a:spcAft>
                <a:spcPts val="1000"/>
              </a:spcAft>
              <a:buNone/>
            </a:pPr>
            <a:r>
              <a:rPr lang="en-US" sz="1800" b="1" dirty="0">
                <a:solidFill>
                  <a:schemeClr val="bg1"/>
                </a:solidFill>
                <a:effectLst/>
                <a:latin typeface="+mn-lt"/>
                <a:ea typeface="MS Mincho" panose="02020609040205080304" pitchFamily="49" charset="-128"/>
                <a:cs typeface="Times New Roman" panose="02020603050405020304" pitchFamily="18" charset="0"/>
              </a:rPr>
              <a:t>What is the dollar amount of this contract?</a:t>
            </a:r>
            <a:endParaRPr lang="en-US" sz="1800" dirty="0">
              <a:solidFill>
                <a:schemeClr val="bg1"/>
              </a:solidFill>
              <a:effectLst/>
              <a:latin typeface="+mn-lt"/>
              <a:ea typeface="MS Mincho" panose="02020609040205080304" pitchFamily="49" charset="-128"/>
              <a:cs typeface="Times New Roman" panose="02020603050405020304" pitchFamily="18" charset="0"/>
            </a:endParaRPr>
          </a:p>
          <a:p>
            <a:pPr lvl="1">
              <a:spcAft>
                <a:spcPts val="1000"/>
              </a:spcAft>
            </a:pPr>
            <a:r>
              <a:rPr lang="en-US" dirty="0">
                <a:solidFill>
                  <a:schemeClr val="bg1"/>
                </a:solidFill>
                <a:effectLst/>
                <a:latin typeface="+mn-lt"/>
                <a:ea typeface="MS Mincho" panose="02020609040205080304" pitchFamily="49" charset="-128"/>
                <a:cs typeface="Times New Roman" panose="02020603050405020304" pitchFamily="18" charset="0"/>
              </a:rPr>
              <a:t>$3000/per camera per year.  Currently 10 cameras for $30,000/year.</a:t>
            </a:r>
          </a:p>
          <a:p>
            <a:pPr marL="0" marR="0">
              <a:lnSpc>
                <a:spcPct val="100000"/>
              </a:lnSpc>
              <a:spcAft>
                <a:spcPts val="500"/>
              </a:spcAft>
              <a:buNone/>
            </a:pPr>
            <a:r>
              <a:rPr lang="en-US" sz="1800" dirty="0">
                <a:solidFill>
                  <a:schemeClr val="bg1"/>
                </a:solidFill>
                <a:effectLst/>
                <a:latin typeface="+mn-lt"/>
                <a:ea typeface="MS Mincho" panose="02020609040205080304" pitchFamily="49" charset="-128"/>
                <a:cs typeface="Times New Roman" panose="02020603050405020304" pitchFamily="18" charset="0"/>
              </a:rPr>
              <a:t> </a:t>
            </a:r>
          </a:p>
          <a:p>
            <a:pPr marL="0" marR="0">
              <a:lnSpc>
                <a:spcPct val="100000"/>
              </a:lnSpc>
              <a:spcAft>
                <a:spcPts val="500"/>
              </a:spcAft>
              <a:buNone/>
            </a:pPr>
            <a:r>
              <a:rPr lang="en-US" b="1" dirty="0">
                <a:solidFill>
                  <a:schemeClr val="bg1"/>
                </a:solidFill>
                <a:effectLst/>
                <a:latin typeface="+mn-lt"/>
                <a:ea typeface="MS Mincho" panose="02020609040205080304" pitchFamily="49" charset="-128"/>
                <a:cs typeface="Times New Roman" panose="02020603050405020304" pitchFamily="18" charset="0"/>
              </a:rPr>
              <a:t>What does the contract include? </a:t>
            </a:r>
            <a:endParaRPr lang="en-US" dirty="0">
              <a:solidFill>
                <a:schemeClr val="bg1"/>
              </a:solidFill>
              <a:effectLst/>
              <a:latin typeface="+mn-lt"/>
              <a:ea typeface="MS Mincho" panose="02020609040205080304" pitchFamily="49" charset="-128"/>
              <a:cs typeface="Times New Roman" panose="02020603050405020304" pitchFamily="18" charset="0"/>
            </a:endParaRPr>
          </a:p>
          <a:p>
            <a:pPr lvl="1">
              <a:spcAft>
                <a:spcPts val="500"/>
              </a:spcAft>
            </a:pPr>
            <a:r>
              <a:rPr lang="en-US" sz="1600" dirty="0">
                <a:solidFill>
                  <a:schemeClr val="bg1"/>
                </a:solidFill>
                <a:effectLst/>
                <a:latin typeface="+mn-lt"/>
                <a:ea typeface="MS Mincho" panose="02020609040205080304" pitchFamily="49" charset="-128"/>
                <a:cs typeface="Times New Roman" panose="02020603050405020304" pitchFamily="18" charset="0"/>
              </a:rPr>
              <a:t>The contract between the Page Police Department and Flock Safety includes a 12-month subscription for ten Flock Safety Falcon LPR cameras, along with access to the Flock Safety Platform. The platform includes license plate and vehicle description searching, time-and-location-based searches, NCIC alerts, custom hot lists, and access to state, nationwide, law-enforcement, and community networks where authorized. The agreement also includes professional installation, electrical installation, ongoing monitoring, maintenance, technical support, and repair or replacement of defective equipment. Page PD has established a 7-day data retention period, after which LPR data is deleted unless it has been lawfully preserved as evidence for an investigation. The agreement further establishes rules governing authorized users, permissible law-enforcement use, data ownership and sharing, confidentiality and security, installation and maintenance responsibilities, warranties and liability, insurance requirements, renewal, and termination. Page PD retains ownership of its data, while Flock is granted limited rights necessary to provide the contracted services; the agreement states that Flock does not own or sell Page PD's data.</a:t>
            </a:r>
            <a:endParaRPr lang="en-US" sz="1600" dirty="0">
              <a:solidFill>
                <a:schemeClr val="bg1"/>
              </a:solidFill>
              <a:effectLst/>
              <a:latin typeface="Aptos" panose="020B00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34990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B8888-F723-E0D9-7612-48849B027A16}"/>
            </a:ext>
          </a:extLst>
        </p:cNvPr>
        <p:cNvGrpSpPr/>
        <p:nvPr/>
      </p:nvGrpSpPr>
      <p:grpSpPr>
        <a:xfrm>
          <a:off x="0" y="0"/>
          <a:ext cx="0" cy="0"/>
          <a:chOff x="0" y="0"/>
          <a:chExt cx="0" cy="0"/>
        </a:xfrm>
      </p:grpSpPr>
      <p:sp>
        <p:nvSpPr>
          <p:cNvPr id="32" name="Slide Number Placeholder 0">
            <a:extLst>
              <a:ext uri="{FF2B5EF4-FFF2-40B4-BE49-F238E27FC236}">
                <a16:creationId xmlns:a16="http://schemas.microsoft.com/office/drawing/2014/main" id="{AB78C992-DEFA-E0A3-AF23-FB9B2A89D4A9}"/>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10</a:t>
            </a:fld>
            <a:endParaRPr lang="en-US">
              <a:solidFill>
                <a:schemeClr val="bg1"/>
              </a:solidFill>
            </a:endParaRPr>
          </a:p>
        </p:txBody>
      </p:sp>
      <p:sp>
        <p:nvSpPr>
          <p:cNvPr id="6" name="TextBox 5">
            <a:extLst>
              <a:ext uri="{FF2B5EF4-FFF2-40B4-BE49-F238E27FC236}">
                <a16:creationId xmlns:a16="http://schemas.microsoft.com/office/drawing/2014/main" id="{6043C9EE-AEC7-6ED7-80E6-D878D8BAE4D7}"/>
              </a:ext>
            </a:extLst>
          </p:cNvPr>
          <p:cNvSpPr txBox="1"/>
          <p:nvPr/>
        </p:nvSpPr>
        <p:spPr>
          <a:xfrm>
            <a:off x="189782" y="146649"/>
            <a:ext cx="11913078" cy="6709529"/>
          </a:xfrm>
          <a:prstGeom prst="rect">
            <a:avLst/>
          </a:prstGeom>
          <a:noFill/>
        </p:spPr>
        <p:txBody>
          <a:bodyPr wrap="square">
            <a:spAutoFit/>
          </a:bodyPr>
          <a:lstStyle/>
          <a:p>
            <a:r>
              <a:rPr lang="en-US" b="1" dirty="0">
                <a:solidFill>
                  <a:schemeClr val="bg1"/>
                </a:solidFill>
              </a:rPr>
              <a:t>Are there any early cancellation fees or penalties in the contract?</a:t>
            </a:r>
            <a:endParaRPr lang="en-US" dirty="0">
              <a:solidFill>
                <a:schemeClr val="bg1"/>
              </a:solidFill>
            </a:endParaRPr>
          </a:p>
          <a:p>
            <a:pPr lvl="1"/>
            <a:r>
              <a:rPr lang="en-US" dirty="0">
                <a:solidFill>
                  <a:schemeClr val="bg1"/>
                </a:solidFill>
              </a:rPr>
              <a:t>The contract states: “Customer shall have the right to terminate this Agreement for non-appropriation with thirty (30) days written notice without penalty or other cost.” </a:t>
            </a:r>
          </a:p>
          <a:p>
            <a:r>
              <a:rPr lang="en-US" dirty="0">
                <a:solidFill>
                  <a:schemeClr val="bg1"/>
                </a:solidFill>
              </a:rPr>
              <a:t> </a:t>
            </a:r>
          </a:p>
          <a:p>
            <a:r>
              <a:rPr lang="en-US" b="1" dirty="0">
                <a:solidFill>
                  <a:schemeClr val="bg1"/>
                </a:solidFill>
              </a:rPr>
              <a:t>How many Flock products does PPD have? </a:t>
            </a:r>
            <a:endParaRPr lang="en-US" dirty="0">
              <a:solidFill>
                <a:schemeClr val="bg1"/>
              </a:solidFill>
            </a:endParaRPr>
          </a:p>
          <a:p>
            <a:pPr lvl="1"/>
            <a:r>
              <a:rPr lang="en-US" dirty="0">
                <a:solidFill>
                  <a:schemeClr val="bg1"/>
                </a:solidFill>
              </a:rPr>
              <a:t>10 – 8 that are currently in use</a:t>
            </a:r>
          </a:p>
          <a:p>
            <a:r>
              <a:rPr lang="en-US" dirty="0">
                <a:solidFill>
                  <a:schemeClr val="bg1"/>
                </a:solidFill>
              </a:rPr>
              <a:t> </a:t>
            </a:r>
          </a:p>
          <a:p>
            <a:r>
              <a:rPr lang="en-US" b="1" dirty="0">
                <a:solidFill>
                  <a:schemeClr val="bg1"/>
                </a:solidFill>
              </a:rPr>
              <a:t>What models are they? </a:t>
            </a:r>
            <a:endParaRPr lang="en-US" dirty="0">
              <a:solidFill>
                <a:schemeClr val="bg1"/>
              </a:solidFill>
            </a:endParaRPr>
          </a:p>
          <a:p>
            <a:pPr lvl="1"/>
            <a:r>
              <a:rPr lang="en-US" dirty="0">
                <a:solidFill>
                  <a:schemeClr val="bg1"/>
                </a:solidFill>
              </a:rPr>
              <a:t>Flock Falcon</a:t>
            </a:r>
          </a:p>
          <a:p>
            <a:r>
              <a:rPr lang="en-US" dirty="0">
                <a:solidFill>
                  <a:schemeClr val="bg1"/>
                </a:solidFill>
              </a:rPr>
              <a:t> </a:t>
            </a:r>
          </a:p>
          <a:p>
            <a:r>
              <a:rPr lang="en-US" b="1" dirty="0">
                <a:solidFill>
                  <a:schemeClr val="bg1"/>
                </a:solidFill>
              </a:rPr>
              <a:t>Where are they located? </a:t>
            </a:r>
            <a:endParaRPr lang="en-US" dirty="0">
              <a:solidFill>
                <a:schemeClr val="bg1"/>
              </a:solidFill>
            </a:endParaRPr>
          </a:p>
          <a:p>
            <a:r>
              <a:rPr lang="en-US" dirty="0">
                <a:solidFill>
                  <a:schemeClr val="bg1"/>
                </a:solidFill>
              </a:rPr>
              <a:t>	(2) Coppermine (Big Lake)</a:t>
            </a:r>
          </a:p>
          <a:p>
            <a:r>
              <a:rPr lang="en-US" dirty="0">
                <a:solidFill>
                  <a:schemeClr val="bg1"/>
                </a:solidFill>
              </a:rPr>
              <a:t>	(2) LPB, by Library</a:t>
            </a:r>
          </a:p>
          <a:p>
            <a:r>
              <a:rPr lang="en-US" dirty="0">
                <a:solidFill>
                  <a:schemeClr val="bg1"/>
                </a:solidFill>
              </a:rPr>
              <a:t>	(2) LPB, Near Rim View Drive</a:t>
            </a:r>
          </a:p>
          <a:p>
            <a:r>
              <a:rPr lang="en-US" dirty="0">
                <a:solidFill>
                  <a:schemeClr val="bg1"/>
                </a:solidFill>
              </a:rPr>
              <a:t>	(2) State border (out of service)</a:t>
            </a:r>
          </a:p>
          <a:p>
            <a:r>
              <a:rPr lang="en-US" dirty="0">
                <a:solidFill>
                  <a:schemeClr val="bg1"/>
                </a:solidFill>
              </a:rPr>
              <a:t>	(1) South Access</a:t>
            </a:r>
          </a:p>
          <a:p>
            <a:r>
              <a:rPr lang="en-US" dirty="0">
                <a:solidFill>
                  <a:schemeClr val="bg1"/>
                </a:solidFill>
              </a:rPr>
              <a:t>	(1) HSB </a:t>
            </a:r>
          </a:p>
          <a:p>
            <a:r>
              <a:rPr lang="en-US" dirty="0">
                <a:solidFill>
                  <a:schemeClr val="bg1"/>
                </a:solidFill>
              </a:rPr>
              <a:t> </a:t>
            </a:r>
          </a:p>
          <a:p>
            <a:r>
              <a:rPr lang="en-US" b="1" dirty="0">
                <a:solidFill>
                  <a:schemeClr val="bg1"/>
                </a:solidFill>
              </a:rPr>
              <a:t>Do they have the hardware ability to record ANY form of audio? </a:t>
            </a:r>
            <a:endParaRPr lang="en-US" dirty="0">
              <a:solidFill>
                <a:schemeClr val="bg1"/>
              </a:solidFill>
            </a:endParaRPr>
          </a:p>
          <a:p>
            <a:pPr lvl="1"/>
            <a:r>
              <a:rPr lang="en-US" dirty="0">
                <a:solidFill>
                  <a:schemeClr val="bg1"/>
                </a:solidFill>
              </a:rPr>
              <a:t>No</a:t>
            </a:r>
          </a:p>
          <a:p>
            <a:r>
              <a:rPr lang="en-US" dirty="0">
                <a:solidFill>
                  <a:schemeClr val="bg1"/>
                </a:solidFill>
              </a:rPr>
              <a:t> </a:t>
            </a:r>
          </a:p>
          <a:p>
            <a:r>
              <a:rPr lang="en-US" b="1" dirty="0">
                <a:solidFill>
                  <a:schemeClr val="bg1"/>
                </a:solidFill>
              </a:rPr>
              <a:t>Are we utilizing any audio recording, and in what form? </a:t>
            </a:r>
            <a:endParaRPr lang="en-US" dirty="0">
              <a:solidFill>
                <a:schemeClr val="bg1"/>
              </a:solidFill>
            </a:endParaRPr>
          </a:p>
          <a:p>
            <a:pPr lvl="1"/>
            <a:r>
              <a:rPr lang="en-US" dirty="0">
                <a:solidFill>
                  <a:schemeClr val="bg1"/>
                </a:solidFill>
              </a:rPr>
              <a:t>No</a:t>
            </a:r>
          </a:p>
          <a:p>
            <a:pPr marL="0" marR="0">
              <a:lnSpc>
                <a:spcPct val="100000"/>
              </a:lnSpc>
              <a:spcAft>
                <a:spcPts val="1000"/>
              </a:spcAft>
              <a:buNone/>
            </a:pPr>
            <a:endParaRPr lang="en-US" sz="1600" dirty="0">
              <a:solidFill>
                <a:schemeClr val="bg1"/>
              </a:solidFill>
              <a:effectLst/>
              <a:latin typeface="Aptos" panose="020B00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9086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838D7-6CD3-8858-F284-FBC0F251AAC3}"/>
            </a:ext>
          </a:extLst>
        </p:cNvPr>
        <p:cNvGrpSpPr/>
        <p:nvPr/>
      </p:nvGrpSpPr>
      <p:grpSpPr>
        <a:xfrm>
          <a:off x="0" y="0"/>
          <a:ext cx="0" cy="0"/>
          <a:chOff x="0" y="0"/>
          <a:chExt cx="0" cy="0"/>
        </a:xfrm>
      </p:grpSpPr>
      <p:sp>
        <p:nvSpPr>
          <p:cNvPr id="32" name="Slide Number Placeholder 0">
            <a:extLst>
              <a:ext uri="{FF2B5EF4-FFF2-40B4-BE49-F238E27FC236}">
                <a16:creationId xmlns:a16="http://schemas.microsoft.com/office/drawing/2014/main" id="{CA74E4C3-8FEC-48FB-A04E-D1F2B2560C2B}"/>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11</a:t>
            </a:fld>
            <a:endParaRPr lang="en-US">
              <a:solidFill>
                <a:schemeClr val="bg1"/>
              </a:solidFill>
            </a:endParaRPr>
          </a:p>
        </p:txBody>
      </p:sp>
      <p:sp>
        <p:nvSpPr>
          <p:cNvPr id="6" name="TextBox 5">
            <a:extLst>
              <a:ext uri="{FF2B5EF4-FFF2-40B4-BE49-F238E27FC236}">
                <a16:creationId xmlns:a16="http://schemas.microsoft.com/office/drawing/2014/main" id="{51CCAF11-F673-5F6B-E09C-DDCED05040E0}"/>
              </a:ext>
            </a:extLst>
          </p:cNvPr>
          <p:cNvSpPr txBox="1"/>
          <p:nvPr/>
        </p:nvSpPr>
        <p:spPr>
          <a:xfrm>
            <a:off x="189782" y="146649"/>
            <a:ext cx="11913078" cy="6432530"/>
          </a:xfrm>
          <a:prstGeom prst="rect">
            <a:avLst/>
          </a:prstGeom>
          <a:noFill/>
        </p:spPr>
        <p:txBody>
          <a:bodyPr wrap="square">
            <a:spAutoFit/>
          </a:bodyPr>
          <a:lstStyle/>
          <a:p>
            <a:r>
              <a:rPr lang="en-US" b="1" dirty="0">
                <a:solidFill>
                  <a:schemeClr val="bg1"/>
                </a:solidFill>
              </a:rPr>
              <a:t>Is PPD utilizing any other products from Flock Safety? </a:t>
            </a:r>
            <a:endParaRPr lang="en-US" dirty="0">
              <a:solidFill>
                <a:schemeClr val="bg1"/>
              </a:solidFill>
            </a:endParaRPr>
          </a:p>
          <a:p>
            <a:pPr lvl="1"/>
            <a:r>
              <a:rPr lang="en-US" dirty="0">
                <a:solidFill>
                  <a:schemeClr val="bg1"/>
                </a:solidFill>
              </a:rPr>
              <a:t>No</a:t>
            </a:r>
          </a:p>
          <a:p>
            <a:r>
              <a:rPr lang="en-US" dirty="0">
                <a:solidFill>
                  <a:schemeClr val="bg1"/>
                </a:solidFill>
              </a:rPr>
              <a:t> </a:t>
            </a:r>
          </a:p>
          <a:p>
            <a:r>
              <a:rPr lang="en-US" b="1" dirty="0">
                <a:solidFill>
                  <a:schemeClr val="bg1"/>
                </a:solidFill>
              </a:rPr>
              <a:t>Is PPD utilizing any similar products in a similar capacity from companies other than Flock Safety (Vigilant, Axon, etc.)?</a:t>
            </a:r>
            <a:endParaRPr lang="en-US" dirty="0">
              <a:solidFill>
                <a:schemeClr val="bg1"/>
              </a:solidFill>
            </a:endParaRPr>
          </a:p>
          <a:p>
            <a:pPr lvl="1"/>
            <a:r>
              <a:rPr lang="en-US" dirty="0">
                <a:solidFill>
                  <a:schemeClr val="bg1"/>
                </a:solidFill>
              </a:rPr>
              <a:t> No other LPR’s at this time.</a:t>
            </a:r>
          </a:p>
          <a:p>
            <a:r>
              <a:rPr lang="en-US" dirty="0">
                <a:solidFill>
                  <a:schemeClr val="bg1"/>
                </a:solidFill>
              </a:rPr>
              <a:t> </a:t>
            </a:r>
          </a:p>
          <a:p>
            <a:r>
              <a:rPr lang="en-US" b="1" dirty="0">
                <a:solidFill>
                  <a:schemeClr val="bg1"/>
                </a:solidFill>
              </a:rPr>
              <a:t>What positions within PPD have access to search our data? </a:t>
            </a:r>
            <a:endParaRPr lang="en-US" dirty="0">
              <a:solidFill>
                <a:schemeClr val="bg1"/>
              </a:solidFill>
            </a:endParaRPr>
          </a:p>
          <a:p>
            <a:pPr lvl="1"/>
            <a:r>
              <a:rPr lang="en-US" dirty="0">
                <a:solidFill>
                  <a:schemeClr val="bg1"/>
                </a:solidFill>
              </a:rPr>
              <a:t>(2) Lieutenants, (2) RTCC operators, (7) dispatchers</a:t>
            </a:r>
          </a:p>
          <a:p>
            <a:r>
              <a:rPr lang="en-US" dirty="0">
                <a:solidFill>
                  <a:schemeClr val="bg1"/>
                </a:solidFill>
              </a:rPr>
              <a:t> </a:t>
            </a:r>
          </a:p>
          <a:p>
            <a:r>
              <a:rPr lang="en-US" b="1" dirty="0">
                <a:solidFill>
                  <a:schemeClr val="bg1"/>
                </a:solidFill>
              </a:rPr>
              <a:t>What positions within PPD have access to other departments' data?</a:t>
            </a:r>
            <a:endParaRPr lang="en-US" dirty="0">
              <a:solidFill>
                <a:schemeClr val="bg1"/>
              </a:solidFill>
            </a:endParaRPr>
          </a:p>
          <a:p>
            <a:pPr lvl="1"/>
            <a:r>
              <a:rPr lang="en-US" dirty="0">
                <a:solidFill>
                  <a:schemeClr val="bg1"/>
                </a:solidFill>
              </a:rPr>
              <a:t>(2) Lieutenants, (2) RTCC operators, (7) dispatchers</a:t>
            </a:r>
          </a:p>
          <a:p>
            <a:r>
              <a:rPr lang="en-US" dirty="0">
                <a:solidFill>
                  <a:schemeClr val="bg1"/>
                </a:solidFill>
              </a:rPr>
              <a:t> </a:t>
            </a:r>
          </a:p>
          <a:p>
            <a:r>
              <a:rPr lang="en-US" b="1" dirty="0">
                <a:solidFill>
                  <a:schemeClr val="bg1"/>
                </a:solidFill>
              </a:rPr>
              <a:t>How do we log the searches made by PPD staff? </a:t>
            </a:r>
            <a:endParaRPr lang="en-US" dirty="0">
              <a:solidFill>
                <a:schemeClr val="bg1"/>
              </a:solidFill>
            </a:endParaRPr>
          </a:p>
          <a:p>
            <a:pPr lvl="1"/>
            <a:r>
              <a:rPr lang="en-US" dirty="0">
                <a:solidFill>
                  <a:schemeClr val="bg1"/>
                </a:solidFill>
              </a:rPr>
              <a:t>Automatically in Flock's audit system. Searches are tied to individual users and logged.  It is also noted in the case notes of our RMS if an LPR search was conducted. </a:t>
            </a:r>
          </a:p>
          <a:p>
            <a:r>
              <a:rPr lang="en-US" b="1" dirty="0">
                <a:solidFill>
                  <a:schemeClr val="bg1"/>
                </a:solidFill>
              </a:rPr>
              <a:t> </a:t>
            </a:r>
            <a:endParaRPr lang="en-US" dirty="0">
              <a:solidFill>
                <a:schemeClr val="bg1"/>
              </a:solidFill>
            </a:endParaRPr>
          </a:p>
          <a:p>
            <a:r>
              <a:rPr lang="en-US" b="1" dirty="0">
                <a:solidFill>
                  <a:schemeClr val="bg1"/>
                </a:solidFill>
              </a:rPr>
              <a:t>What level of proof does a case need before PPD staff can run a search in the Flock system?</a:t>
            </a:r>
            <a:endParaRPr lang="en-US" dirty="0">
              <a:solidFill>
                <a:schemeClr val="bg1"/>
              </a:solidFill>
            </a:endParaRPr>
          </a:p>
          <a:p>
            <a:pPr lvl="1"/>
            <a:r>
              <a:rPr lang="en-US" dirty="0">
                <a:solidFill>
                  <a:schemeClr val="bg1"/>
                </a:solidFill>
              </a:rPr>
              <a:t> A legitimate investigative reason.</a:t>
            </a:r>
          </a:p>
          <a:p>
            <a:endParaRPr lang="en-US" b="1" dirty="0">
              <a:solidFill>
                <a:schemeClr val="bg1"/>
              </a:solidFill>
            </a:endParaRPr>
          </a:p>
          <a:p>
            <a:r>
              <a:rPr lang="en-US" b="1" dirty="0">
                <a:solidFill>
                  <a:schemeClr val="bg1"/>
                </a:solidFill>
              </a:rPr>
              <a:t>What severity of a crime does a case need before PPD staff can run a search in the Flock system?</a:t>
            </a:r>
            <a:endParaRPr lang="en-US" dirty="0">
              <a:solidFill>
                <a:schemeClr val="bg1"/>
              </a:solidFill>
            </a:endParaRPr>
          </a:p>
          <a:p>
            <a:pPr lvl="1"/>
            <a:r>
              <a:rPr lang="en-US" dirty="0">
                <a:solidFill>
                  <a:schemeClr val="bg1"/>
                </a:solidFill>
              </a:rPr>
              <a:t>A legitimate investigative reason. </a:t>
            </a:r>
          </a:p>
          <a:p>
            <a:pPr marL="0" marR="0">
              <a:lnSpc>
                <a:spcPct val="100000"/>
              </a:lnSpc>
              <a:spcAft>
                <a:spcPts val="1000"/>
              </a:spcAft>
              <a:buNone/>
            </a:pPr>
            <a:endParaRPr lang="en-US" sz="1600" dirty="0">
              <a:solidFill>
                <a:schemeClr val="bg1"/>
              </a:solidFill>
              <a:effectLst/>
              <a:latin typeface="Aptos" panose="020B00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9291499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3DBA8-D781-EE86-7419-07F71A795334}"/>
            </a:ext>
          </a:extLst>
        </p:cNvPr>
        <p:cNvGrpSpPr/>
        <p:nvPr/>
      </p:nvGrpSpPr>
      <p:grpSpPr>
        <a:xfrm>
          <a:off x="0" y="0"/>
          <a:ext cx="0" cy="0"/>
          <a:chOff x="0" y="0"/>
          <a:chExt cx="0" cy="0"/>
        </a:xfrm>
      </p:grpSpPr>
      <p:sp>
        <p:nvSpPr>
          <p:cNvPr id="32" name="Slide Number Placeholder 0">
            <a:extLst>
              <a:ext uri="{FF2B5EF4-FFF2-40B4-BE49-F238E27FC236}">
                <a16:creationId xmlns:a16="http://schemas.microsoft.com/office/drawing/2014/main" id="{095C6E71-BA29-1835-1BAE-328A020C017D}"/>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12</a:t>
            </a:fld>
            <a:endParaRPr lang="en-US">
              <a:solidFill>
                <a:schemeClr val="bg1"/>
              </a:solidFill>
            </a:endParaRPr>
          </a:p>
        </p:txBody>
      </p:sp>
      <p:sp>
        <p:nvSpPr>
          <p:cNvPr id="6" name="TextBox 5">
            <a:extLst>
              <a:ext uri="{FF2B5EF4-FFF2-40B4-BE49-F238E27FC236}">
                <a16:creationId xmlns:a16="http://schemas.microsoft.com/office/drawing/2014/main" id="{3CA4C26E-37EE-A29E-ADE1-9D058BFC9624}"/>
              </a:ext>
            </a:extLst>
          </p:cNvPr>
          <p:cNvSpPr txBox="1"/>
          <p:nvPr/>
        </p:nvSpPr>
        <p:spPr>
          <a:xfrm>
            <a:off x="189782" y="146649"/>
            <a:ext cx="11913078" cy="6252994"/>
          </a:xfrm>
          <a:prstGeom prst="rect">
            <a:avLst/>
          </a:prstGeom>
          <a:noFill/>
        </p:spPr>
        <p:txBody>
          <a:bodyPr wrap="square">
            <a:spAutoFit/>
          </a:bodyPr>
          <a:lstStyle/>
          <a:p>
            <a:r>
              <a:rPr lang="en-US" b="1" dirty="0">
                <a:solidFill>
                  <a:schemeClr val="bg1"/>
                </a:solidFill>
              </a:rPr>
              <a:t>Does PPD staff need to obtain a warrant before running a search on our own data within the Flock system? </a:t>
            </a:r>
            <a:endParaRPr lang="en-US" dirty="0">
              <a:solidFill>
                <a:schemeClr val="bg1"/>
              </a:solidFill>
            </a:endParaRPr>
          </a:p>
          <a:p>
            <a:r>
              <a:rPr lang="en-US" dirty="0">
                <a:solidFill>
                  <a:schemeClr val="bg1"/>
                </a:solidFill>
              </a:rPr>
              <a:t>	A warrant is not legally required.</a:t>
            </a:r>
          </a:p>
          <a:p>
            <a:r>
              <a:rPr lang="en-US" dirty="0">
                <a:solidFill>
                  <a:schemeClr val="bg1"/>
                </a:solidFill>
              </a:rPr>
              <a:t> </a:t>
            </a:r>
          </a:p>
          <a:p>
            <a:r>
              <a:rPr lang="en-US" b="1" dirty="0">
                <a:solidFill>
                  <a:schemeClr val="bg1"/>
                </a:solidFill>
              </a:rPr>
              <a:t>Does PPD staff need to obtain a warrant before running a search on other agencies' data within the Flock system?</a:t>
            </a:r>
            <a:endParaRPr lang="en-US" dirty="0">
              <a:solidFill>
                <a:schemeClr val="bg1"/>
              </a:solidFill>
            </a:endParaRPr>
          </a:p>
          <a:p>
            <a:pPr lvl="1"/>
            <a:r>
              <a:rPr lang="en-US" dirty="0">
                <a:solidFill>
                  <a:schemeClr val="bg1"/>
                </a:solidFill>
              </a:rPr>
              <a:t>A warrant is not legally required.</a:t>
            </a:r>
          </a:p>
          <a:p>
            <a:r>
              <a:rPr lang="en-US" dirty="0">
                <a:solidFill>
                  <a:schemeClr val="bg1"/>
                </a:solidFill>
              </a:rPr>
              <a:t> </a:t>
            </a:r>
          </a:p>
          <a:p>
            <a:r>
              <a:rPr lang="en-US" b="1" dirty="0">
                <a:solidFill>
                  <a:schemeClr val="bg1"/>
                </a:solidFill>
              </a:rPr>
              <a:t>Does PPD have a staff member that individually approves the use of the Flock system on a case-by-case basis (and a paper trail to support it)? </a:t>
            </a:r>
            <a:endParaRPr lang="en-US" dirty="0">
              <a:solidFill>
                <a:schemeClr val="bg1"/>
              </a:solidFill>
            </a:endParaRPr>
          </a:p>
          <a:p>
            <a:pPr lvl="1"/>
            <a:r>
              <a:rPr lang="en-US" dirty="0">
                <a:solidFill>
                  <a:schemeClr val="bg1"/>
                </a:solidFill>
              </a:rPr>
              <a:t>Yes, a supervisor grants access to a user after the user has gone through the appropriate training, read department policy and has passed a test. </a:t>
            </a:r>
          </a:p>
          <a:p>
            <a:r>
              <a:rPr lang="en-US" dirty="0">
                <a:solidFill>
                  <a:schemeClr val="bg1"/>
                </a:solidFill>
              </a:rPr>
              <a:t> </a:t>
            </a:r>
          </a:p>
          <a:p>
            <a:r>
              <a:rPr lang="en-US" b="1" dirty="0">
                <a:solidFill>
                  <a:schemeClr val="bg1"/>
                </a:solidFill>
              </a:rPr>
              <a:t>What outside LE agencies have access to our data? </a:t>
            </a:r>
            <a:endParaRPr lang="en-US" dirty="0">
              <a:solidFill>
                <a:schemeClr val="bg1"/>
              </a:solidFill>
            </a:endParaRPr>
          </a:p>
          <a:p>
            <a:pPr lvl="1"/>
            <a:r>
              <a:rPr lang="en-US" dirty="0">
                <a:solidFill>
                  <a:schemeClr val="bg1"/>
                </a:solidFill>
              </a:rPr>
              <a:t>The exact agencies can be viewed on our PD transparency portal.  We only share with agencies in Arizona or an out-of-state county that borders Coconino County, which currently does not apply as they do not have Flock (Kane/San Juan County, </a:t>
            </a:r>
            <a:r>
              <a:rPr lang="en-US" dirty="0" err="1">
                <a:solidFill>
                  <a:schemeClr val="bg1"/>
                </a:solidFill>
              </a:rPr>
              <a:t>Ut.</a:t>
            </a:r>
            <a:r>
              <a:rPr lang="en-US" dirty="0">
                <a:solidFill>
                  <a:schemeClr val="bg1"/>
                </a:solidFill>
              </a:rPr>
              <a:t>)</a:t>
            </a:r>
          </a:p>
          <a:p>
            <a:r>
              <a:rPr lang="en-US" dirty="0">
                <a:solidFill>
                  <a:schemeClr val="bg1"/>
                </a:solidFill>
              </a:rPr>
              <a:t>  </a:t>
            </a:r>
          </a:p>
          <a:p>
            <a:r>
              <a:rPr lang="en-US" b="1" dirty="0">
                <a:solidFill>
                  <a:schemeClr val="bg1"/>
                </a:solidFill>
              </a:rPr>
              <a:t>What level of proof does a case need before outside LE staff can run a search in the Flock system? </a:t>
            </a:r>
            <a:endParaRPr lang="en-US" dirty="0">
              <a:solidFill>
                <a:schemeClr val="bg1"/>
              </a:solidFill>
            </a:endParaRPr>
          </a:p>
          <a:p>
            <a:pPr lvl="1"/>
            <a:r>
              <a:rPr lang="en-US" dirty="0">
                <a:solidFill>
                  <a:schemeClr val="bg1"/>
                </a:solidFill>
              </a:rPr>
              <a:t>They are regulated by their own department policy and are subject to auditing and disciplinary action for misuse.</a:t>
            </a:r>
          </a:p>
          <a:p>
            <a:pPr marL="0" marR="0">
              <a:lnSpc>
                <a:spcPct val="100000"/>
              </a:lnSpc>
              <a:spcAft>
                <a:spcPts val="1000"/>
              </a:spcAft>
              <a:buNone/>
            </a:pPr>
            <a:endParaRPr lang="en-US" sz="1600" dirty="0">
              <a:solidFill>
                <a:schemeClr val="bg1"/>
              </a:solidFill>
              <a:effectLst/>
              <a:latin typeface="Aptos" panose="020B0004020202020204" pitchFamily="34" charset="0"/>
              <a:ea typeface="MS Mincho" panose="02020609040205080304" pitchFamily="49" charset="-128"/>
              <a:cs typeface="Times New Roman" panose="02020603050405020304" pitchFamily="18" charset="0"/>
            </a:endParaRPr>
          </a:p>
          <a:p>
            <a:r>
              <a:rPr lang="en-US" b="1" dirty="0">
                <a:solidFill>
                  <a:schemeClr val="bg1"/>
                </a:solidFill>
              </a:rPr>
              <a:t>What severity of a crime does a case need before outside LE staff can run a search in the Flock system? </a:t>
            </a:r>
            <a:endParaRPr lang="en-US" dirty="0">
              <a:solidFill>
                <a:schemeClr val="bg1"/>
              </a:solidFill>
            </a:endParaRPr>
          </a:p>
          <a:p>
            <a:pPr lvl="1"/>
            <a:r>
              <a:rPr lang="en-US" dirty="0">
                <a:solidFill>
                  <a:schemeClr val="bg1"/>
                </a:solidFill>
              </a:rPr>
              <a:t>This would be based on their department’s policy.</a:t>
            </a:r>
          </a:p>
          <a:p>
            <a:pPr marL="0" marR="0">
              <a:lnSpc>
                <a:spcPct val="100000"/>
              </a:lnSpc>
              <a:spcAft>
                <a:spcPts val="1000"/>
              </a:spcAft>
              <a:buNone/>
            </a:pPr>
            <a:endParaRPr lang="en-US" sz="1600" dirty="0">
              <a:solidFill>
                <a:schemeClr val="bg1"/>
              </a:solidFill>
              <a:effectLst/>
              <a:latin typeface="Aptos" panose="020B00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60250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D5C8F-7571-BA1E-1F9B-1ED51194A589}"/>
            </a:ext>
          </a:extLst>
        </p:cNvPr>
        <p:cNvGrpSpPr/>
        <p:nvPr/>
      </p:nvGrpSpPr>
      <p:grpSpPr>
        <a:xfrm>
          <a:off x="0" y="0"/>
          <a:ext cx="0" cy="0"/>
          <a:chOff x="0" y="0"/>
          <a:chExt cx="0" cy="0"/>
        </a:xfrm>
      </p:grpSpPr>
      <p:sp>
        <p:nvSpPr>
          <p:cNvPr id="32" name="Slide Number Placeholder 0">
            <a:extLst>
              <a:ext uri="{FF2B5EF4-FFF2-40B4-BE49-F238E27FC236}">
                <a16:creationId xmlns:a16="http://schemas.microsoft.com/office/drawing/2014/main" id="{A5B0C6BC-B07B-E520-8344-5F09D64C8604}"/>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13</a:t>
            </a:fld>
            <a:endParaRPr lang="en-US">
              <a:solidFill>
                <a:schemeClr val="bg1"/>
              </a:solidFill>
            </a:endParaRPr>
          </a:p>
        </p:txBody>
      </p:sp>
      <p:sp>
        <p:nvSpPr>
          <p:cNvPr id="6" name="TextBox 5">
            <a:extLst>
              <a:ext uri="{FF2B5EF4-FFF2-40B4-BE49-F238E27FC236}">
                <a16:creationId xmlns:a16="http://schemas.microsoft.com/office/drawing/2014/main" id="{9321CEB3-A74C-4F85-1A6A-39DDC058B586}"/>
              </a:ext>
            </a:extLst>
          </p:cNvPr>
          <p:cNvSpPr txBox="1"/>
          <p:nvPr/>
        </p:nvSpPr>
        <p:spPr>
          <a:xfrm>
            <a:off x="189782" y="146649"/>
            <a:ext cx="11913078" cy="6432530"/>
          </a:xfrm>
          <a:prstGeom prst="rect">
            <a:avLst/>
          </a:prstGeom>
          <a:noFill/>
        </p:spPr>
        <p:txBody>
          <a:bodyPr wrap="square">
            <a:spAutoFit/>
          </a:bodyPr>
          <a:lstStyle/>
          <a:p>
            <a:r>
              <a:rPr lang="en-US" b="1" dirty="0">
                <a:solidFill>
                  <a:schemeClr val="bg1"/>
                </a:solidFill>
              </a:rPr>
              <a:t>Do staff from other agencies need to obtain a warrant before running a search on our data within the Flock system? </a:t>
            </a:r>
            <a:endParaRPr lang="en-US" dirty="0">
              <a:solidFill>
                <a:schemeClr val="bg1"/>
              </a:solidFill>
            </a:endParaRPr>
          </a:p>
          <a:p>
            <a:r>
              <a:rPr lang="en-US" dirty="0">
                <a:solidFill>
                  <a:schemeClr val="bg1"/>
                </a:solidFill>
              </a:rPr>
              <a:t>	A warrant is not legally required.</a:t>
            </a:r>
          </a:p>
          <a:p>
            <a:r>
              <a:rPr lang="en-US" dirty="0">
                <a:solidFill>
                  <a:schemeClr val="bg1"/>
                </a:solidFill>
              </a:rPr>
              <a:t> </a:t>
            </a:r>
          </a:p>
          <a:p>
            <a:r>
              <a:rPr lang="en-US" b="1" dirty="0">
                <a:solidFill>
                  <a:schemeClr val="bg1"/>
                </a:solidFill>
              </a:rPr>
              <a:t>How do we log the searches made by outside LE agencies? </a:t>
            </a:r>
            <a:endParaRPr lang="en-US" dirty="0">
              <a:solidFill>
                <a:schemeClr val="bg1"/>
              </a:solidFill>
            </a:endParaRPr>
          </a:p>
          <a:p>
            <a:r>
              <a:rPr lang="en-US" dirty="0">
                <a:solidFill>
                  <a:schemeClr val="bg1"/>
                </a:solidFill>
              </a:rPr>
              <a:t>	Automatically in Flock's audit system. Searches are tied to individual users and logged.</a:t>
            </a:r>
          </a:p>
          <a:p>
            <a:r>
              <a:rPr lang="en-US" dirty="0">
                <a:solidFill>
                  <a:schemeClr val="bg1"/>
                </a:solidFill>
              </a:rPr>
              <a:t> </a:t>
            </a:r>
          </a:p>
          <a:p>
            <a:r>
              <a:rPr lang="en-US" b="1" dirty="0">
                <a:solidFill>
                  <a:schemeClr val="bg1"/>
                </a:solidFill>
              </a:rPr>
              <a:t>What outside non-LE agencies have access to our data? </a:t>
            </a:r>
            <a:endParaRPr lang="en-US" dirty="0">
              <a:solidFill>
                <a:schemeClr val="bg1"/>
              </a:solidFill>
            </a:endParaRPr>
          </a:p>
          <a:p>
            <a:r>
              <a:rPr lang="en-US" dirty="0">
                <a:solidFill>
                  <a:schemeClr val="bg1"/>
                </a:solidFill>
              </a:rPr>
              <a:t>	NONE</a:t>
            </a:r>
          </a:p>
          <a:p>
            <a:r>
              <a:rPr lang="en-US" dirty="0">
                <a:solidFill>
                  <a:schemeClr val="bg1"/>
                </a:solidFill>
              </a:rPr>
              <a:t> </a:t>
            </a:r>
          </a:p>
          <a:p>
            <a:r>
              <a:rPr lang="en-US" b="1" dirty="0">
                <a:solidFill>
                  <a:schemeClr val="bg1"/>
                </a:solidFill>
              </a:rPr>
              <a:t>Do Flock employees have access to our data? </a:t>
            </a:r>
            <a:endParaRPr lang="en-US" dirty="0">
              <a:solidFill>
                <a:schemeClr val="bg1"/>
              </a:solidFill>
            </a:endParaRPr>
          </a:p>
          <a:p>
            <a:pPr lvl="1"/>
            <a:r>
              <a:rPr lang="en-US" dirty="0">
                <a:solidFill>
                  <a:schemeClr val="bg1"/>
                </a:solidFill>
              </a:rPr>
              <a:t>Flock employees do not have unrestricted or routine access to customer data. Access is limited to authorized personnel with a legitimate business need, such as customer support, troubleshooting, security, or contractual obligations. Access is governed by role-based permissions, least-privilege controls, multifactor authentication, and employee screening. CJIS-related environments have additional access requirements.  Access activities are logged for auditability.</a:t>
            </a:r>
          </a:p>
          <a:p>
            <a:r>
              <a:rPr lang="en-US" dirty="0">
                <a:solidFill>
                  <a:schemeClr val="bg1"/>
                </a:solidFill>
              </a:rPr>
              <a:t> </a:t>
            </a:r>
          </a:p>
          <a:p>
            <a:r>
              <a:rPr lang="en-US" b="1" dirty="0">
                <a:solidFill>
                  <a:schemeClr val="bg1"/>
                </a:solidFill>
              </a:rPr>
              <a:t>Where is the data physically stored? </a:t>
            </a:r>
            <a:endParaRPr lang="en-US" dirty="0">
              <a:solidFill>
                <a:schemeClr val="bg1"/>
              </a:solidFill>
            </a:endParaRPr>
          </a:p>
          <a:p>
            <a:pPr lvl="1"/>
            <a:r>
              <a:rPr lang="en-US" dirty="0">
                <a:solidFill>
                  <a:schemeClr val="bg1"/>
                </a:solidFill>
              </a:rPr>
              <a:t>Customer data is hosted in U.S.-based cloud infrastructure operated by Amazon Web Services (AWS). CJIS-related data is hosted in AWS GovCloud. Data is encrypted in transit and at rest. AWS uses geographically distributed facilities; exact data-center addresses are not publicly disclosed for security reasons.  The applicable AWS region and service environment can depend on the product and compliance requirements.</a:t>
            </a:r>
          </a:p>
          <a:p>
            <a:pPr marL="0" marR="0">
              <a:lnSpc>
                <a:spcPct val="100000"/>
              </a:lnSpc>
              <a:spcAft>
                <a:spcPts val="1000"/>
              </a:spcAft>
              <a:buNone/>
            </a:pPr>
            <a:endParaRPr lang="en-US" sz="1600" dirty="0">
              <a:solidFill>
                <a:schemeClr val="bg1"/>
              </a:solidFill>
              <a:effectLst/>
              <a:latin typeface="Aptos" panose="020B00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65095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18188-E5F6-FF2A-7F98-88AA07752DC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92618F07-3807-2A25-667A-2ECFA7AF8A33}"/>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55949F0D-B0DE-7CA6-F81F-0197F65CB894}"/>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14</a:t>
            </a:fld>
            <a:endParaRPr lang="en-US">
              <a:solidFill>
                <a:schemeClr val="bg1"/>
              </a:solidFill>
            </a:endParaRPr>
          </a:p>
        </p:txBody>
      </p:sp>
      <p:sp>
        <p:nvSpPr>
          <p:cNvPr id="6" name="TextBox 5">
            <a:extLst>
              <a:ext uri="{FF2B5EF4-FFF2-40B4-BE49-F238E27FC236}">
                <a16:creationId xmlns:a16="http://schemas.microsoft.com/office/drawing/2014/main" id="{DF561F76-2DC5-B6EC-C217-BAAD28C8F229}"/>
              </a:ext>
            </a:extLst>
          </p:cNvPr>
          <p:cNvSpPr txBox="1"/>
          <p:nvPr/>
        </p:nvSpPr>
        <p:spPr>
          <a:xfrm>
            <a:off x="189782" y="146649"/>
            <a:ext cx="11913078" cy="5355312"/>
          </a:xfrm>
          <a:prstGeom prst="rect">
            <a:avLst/>
          </a:prstGeom>
          <a:noFill/>
        </p:spPr>
        <p:txBody>
          <a:bodyPr wrap="square">
            <a:spAutoFit/>
          </a:bodyPr>
          <a:lstStyle/>
          <a:p>
            <a:r>
              <a:rPr lang="en-US" b="1" dirty="0">
                <a:solidFill>
                  <a:schemeClr val="bg1"/>
                </a:solidFill>
              </a:rPr>
              <a:t>Who owns the equipment on which the data is physically stored? </a:t>
            </a:r>
            <a:endParaRPr lang="en-US" dirty="0">
              <a:solidFill>
                <a:schemeClr val="bg1"/>
              </a:solidFill>
            </a:endParaRPr>
          </a:p>
          <a:p>
            <a:pPr lvl="1"/>
            <a:r>
              <a:rPr lang="en-US" dirty="0">
                <a:solidFill>
                  <a:schemeClr val="bg1"/>
                </a:solidFill>
              </a:rPr>
              <a:t>The customer owns its data. Under the Flock subscription model, Flock owns or retains the camera equipment, while AWS owns and operates the underlying cloud infrastructure and physical storage media. Customers generally do not own the AWS servers or storage devices.</a:t>
            </a:r>
          </a:p>
          <a:p>
            <a:r>
              <a:rPr lang="en-US" b="1" dirty="0">
                <a:solidFill>
                  <a:schemeClr val="bg1"/>
                </a:solidFill>
              </a:rPr>
              <a:t> </a:t>
            </a:r>
            <a:endParaRPr lang="en-US" dirty="0">
              <a:solidFill>
                <a:schemeClr val="bg1"/>
              </a:solidFill>
            </a:endParaRPr>
          </a:p>
          <a:p>
            <a:r>
              <a:rPr lang="en-US" b="1" dirty="0">
                <a:solidFill>
                  <a:schemeClr val="bg1"/>
                </a:solidFill>
              </a:rPr>
              <a:t>How long do we have access to our own data for? </a:t>
            </a:r>
            <a:endParaRPr lang="en-US" dirty="0">
              <a:solidFill>
                <a:schemeClr val="bg1"/>
              </a:solidFill>
            </a:endParaRPr>
          </a:p>
          <a:p>
            <a:pPr lvl="1"/>
            <a:r>
              <a:rPr lang="en-US" dirty="0">
                <a:solidFill>
                  <a:schemeClr val="bg1"/>
                </a:solidFill>
              </a:rPr>
              <a:t>Flock only retains Page PD data for 7 days.  However, there is no single retention period for every customer. Retention is determined by the applicable agreement, product, and customer configuration. Existing LPR deployments commonly use a defined period such as 30 days, while newer configurations may use a shorter period. </a:t>
            </a:r>
          </a:p>
          <a:p>
            <a:pPr lvl="1"/>
            <a:r>
              <a:rPr lang="en-US" dirty="0">
                <a:solidFill>
                  <a:schemeClr val="bg1"/>
                </a:solidFill>
              </a:rPr>
              <a:t>After the applicable retention period, eligible data is permanently deleted and is not retained in a backup or cold-storage archive for later recovery, subject to any applicable legal hold or evidence-preservation process. </a:t>
            </a:r>
          </a:p>
          <a:p>
            <a:pPr lvl="1"/>
            <a:r>
              <a:rPr lang="en-US" dirty="0">
                <a:solidFill>
                  <a:schemeClr val="bg1"/>
                </a:solidFill>
              </a:rPr>
              <a:t>Independent assurance is available at the infrastructure and control level through AWS security attestations and certifications, together with Flock’s security and compliance materials. These reports validate the operation of defined controls; they are not a separate independent certificate for every individual customer-data deletion. </a:t>
            </a:r>
          </a:p>
          <a:p>
            <a:r>
              <a:rPr lang="en-US" dirty="0">
                <a:solidFill>
                  <a:schemeClr val="bg1"/>
                </a:solidFill>
              </a:rPr>
              <a:t> </a:t>
            </a:r>
          </a:p>
          <a:p>
            <a:r>
              <a:rPr lang="en-US" b="1" dirty="0">
                <a:solidFill>
                  <a:schemeClr val="bg1"/>
                </a:solidFill>
              </a:rPr>
              <a:t>How long do other organizations have access to our data for? </a:t>
            </a:r>
            <a:endParaRPr lang="en-US" dirty="0">
              <a:solidFill>
                <a:schemeClr val="bg1"/>
              </a:solidFill>
            </a:endParaRPr>
          </a:p>
          <a:p>
            <a:r>
              <a:rPr lang="en-US" dirty="0">
                <a:solidFill>
                  <a:schemeClr val="bg1"/>
                </a:solidFill>
              </a:rPr>
              <a:t>7 days and only if they are an agency we are sharing with.</a:t>
            </a:r>
          </a:p>
          <a:p>
            <a:r>
              <a:rPr lang="en-US" dirty="0">
                <a:solidFill>
                  <a:schemeClr val="bg1"/>
                </a:solidFill>
              </a:rPr>
              <a:t> </a:t>
            </a:r>
          </a:p>
        </p:txBody>
      </p:sp>
    </p:spTree>
    <p:extLst>
      <p:ext uri="{BB962C8B-B14F-4D97-AF65-F5344CB8AC3E}">
        <p14:creationId xmlns:p14="http://schemas.microsoft.com/office/powerpoint/2010/main" val="2278553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32491-D8AD-9D39-1324-F866DF1A38F3}"/>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02A32602-15B9-D956-B168-280E238A2094}"/>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B2732408-0C40-09E3-6EC0-E77380A247B1}"/>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15</a:t>
            </a:fld>
            <a:endParaRPr lang="en-US">
              <a:solidFill>
                <a:schemeClr val="bg1"/>
              </a:solidFill>
            </a:endParaRPr>
          </a:p>
        </p:txBody>
      </p:sp>
      <p:sp>
        <p:nvSpPr>
          <p:cNvPr id="6" name="TextBox 5">
            <a:extLst>
              <a:ext uri="{FF2B5EF4-FFF2-40B4-BE49-F238E27FC236}">
                <a16:creationId xmlns:a16="http://schemas.microsoft.com/office/drawing/2014/main" id="{252B2B7B-9ED2-F35D-3C72-FF30A630FE93}"/>
              </a:ext>
            </a:extLst>
          </p:cNvPr>
          <p:cNvSpPr txBox="1"/>
          <p:nvPr/>
        </p:nvSpPr>
        <p:spPr>
          <a:xfrm>
            <a:off x="189782" y="146649"/>
            <a:ext cx="11913078" cy="6186309"/>
          </a:xfrm>
          <a:prstGeom prst="rect">
            <a:avLst/>
          </a:prstGeom>
          <a:noFill/>
        </p:spPr>
        <p:txBody>
          <a:bodyPr wrap="square">
            <a:spAutoFit/>
          </a:bodyPr>
          <a:lstStyle/>
          <a:p>
            <a:r>
              <a:rPr lang="en-US" b="1" dirty="0">
                <a:solidFill>
                  <a:schemeClr val="bg1"/>
                </a:solidFill>
              </a:rPr>
              <a:t>How long does Flock Safety keep our data saved? Are there independent audits available to prove this? </a:t>
            </a:r>
            <a:endParaRPr lang="en-US" dirty="0">
              <a:solidFill>
                <a:schemeClr val="bg1"/>
              </a:solidFill>
            </a:endParaRPr>
          </a:p>
          <a:p>
            <a:pPr lvl="1"/>
            <a:r>
              <a:rPr lang="en-US" dirty="0">
                <a:solidFill>
                  <a:schemeClr val="bg1"/>
                </a:solidFill>
              </a:rPr>
              <a:t>Flock keeps Page PD data for 7 Days.  However, there is no single retention period for every customer. Retention is determined by the applicable agreement, product, and customer configuration. Existing LPR deployments commonly use a defined period such as 30 days, while newer configurations may use a shorter period. After the applicable retention period, eligible data is permanently deleted and is not retained in a backup or cold-storage archive for later recovery, subject to any applicable legal hold or evidence-preservation process.</a:t>
            </a:r>
          </a:p>
          <a:p>
            <a:endParaRPr lang="en-US" dirty="0">
              <a:solidFill>
                <a:schemeClr val="bg1"/>
              </a:solidFill>
            </a:endParaRPr>
          </a:p>
          <a:p>
            <a:pPr lvl="1"/>
            <a:r>
              <a:rPr lang="en-US" dirty="0">
                <a:solidFill>
                  <a:schemeClr val="bg1"/>
                </a:solidFill>
              </a:rPr>
              <a:t>Independent assurance is available at the infrastructure and control level through AWS security attestations and certifications, together with Flock’s security and compliance materials. These reports validate the operation of defined controls; they are not a separate independent certificate for every individual customer-data deletion.</a:t>
            </a:r>
          </a:p>
          <a:p>
            <a:endParaRPr lang="en-US" dirty="0">
              <a:solidFill>
                <a:schemeClr val="bg1"/>
              </a:solidFill>
            </a:endParaRPr>
          </a:p>
          <a:p>
            <a:r>
              <a:rPr lang="en-US" dirty="0">
                <a:solidFill>
                  <a:schemeClr val="bg1"/>
                </a:solidFill>
              </a:rPr>
              <a:t>.</a:t>
            </a:r>
            <a:r>
              <a:rPr lang="en-US" b="1" dirty="0">
                <a:solidFill>
                  <a:schemeClr val="bg1"/>
                </a:solidFill>
              </a:rPr>
              <a:t> How does Flock Safety decommission hardware? Are there independent audits available to prove this? </a:t>
            </a:r>
            <a:endParaRPr lang="en-US" dirty="0">
              <a:solidFill>
                <a:schemeClr val="bg1"/>
              </a:solidFill>
            </a:endParaRPr>
          </a:p>
          <a:p>
            <a:pPr lvl="1"/>
            <a:r>
              <a:rPr lang="en-US" dirty="0">
                <a:solidFill>
                  <a:schemeClr val="bg1"/>
                </a:solidFill>
              </a:rPr>
              <a:t>Flock-managed field equipment is removed through a controlled process. Equipment and storage media are sanitized using secure-erasure procedures when possible; media that cannot be reliably sanitized is physically destroyed. AWS applies its media-sanitization and destruction controls to cloud storage hardware, including cryptographic erasure and physical destruction processes consistent with recognized media-sanitization standards. </a:t>
            </a:r>
          </a:p>
          <a:p>
            <a:pPr lvl="1"/>
            <a:r>
              <a:rPr lang="en-US" dirty="0">
                <a:solidFill>
                  <a:schemeClr val="bg1"/>
                </a:solidFill>
              </a:rPr>
              <a:t>AWS’s independent assurance reports cover the applicable cloud-infrastructure controls. A customer-specific chain-of-custody or destruction certificate is not automatically issued for every camera or cloud-storage device, but can be addressed through the applicable support or security-review process.</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2790788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9667E-A8C0-B236-99B9-D82633C2301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1A36F14F-626E-6B5F-662D-BF5D041DB08A}"/>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3B4D8FFA-9321-74B7-0F30-1E10D45E2DBA}"/>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16</a:t>
            </a:fld>
            <a:endParaRPr lang="en-US">
              <a:solidFill>
                <a:schemeClr val="bg1"/>
              </a:solidFill>
            </a:endParaRPr>
          </a:p>
        </p:txBody>
      </p:sp>
      <p:sp>
        <p:nvSpPr>
          <p:cNvPr id="6" name="TextBox 5">
            <a:extLst>
              <a:ext uri="{FF2B5EF4-FFF2-40B4-BE49-F238E27FC236}">
                <a16:creationId xmlns:a16="http://schemas.microsoft.com/office/drawing/2014/main" id="{931384F3-9E21-FE83-335C-52EB26358EFA}"/>
              </a:ext>
            </a:extLst>
          </p:cNvPr>
          <p:cNvSpPr txBox="1"/>
          <p:nvPr/>
        </p:nvSpPr>
        <p:spPr>
          <a:xfrm>
            <a:off x="189782" y="146649"/>
            <a:ext cx="11913078" cy="6186309"/>
          </a:xfrm>
          <a:prstGeom prst="rect">
            <a:avLst/>
          </a:prstGeom>
          <a:noFill/>
        </p:spPr>
        <p:txBody>
          <a:bodyPr wrap="square">
            <a:spAutoFit/>
          </a:bodyPr>
          <a:lstStyle/>
          <a:p>
            <a:r>
              <a:rPr lang="en-US" b="1" dirty="0">
                <a:solidFill>
                  <a:schemeClr val="bg1"/>
                </a:solidFill>
              </a:rPr>
              <a:t>How does Flock Safety decommission hardware? Are there independent audits available to prove this? </a:t>
            </a:r>
            <a:endParaRPr lang="en-US" dirty="0">
              <a:solidFill>
                <a:schemeClr val="bg1"/>
              </a:solidFill>
            </a:endParaRPr>
          </a:p>
          <a:p>
            <a:pPr lvl="1"/>
            <a:r>
              <a:rPr lang="en-US" dirty="0">
                <a:solidFill>
                  <a:schemeClr val="bg1"/>
                </a:solidFill>
              </a:rPr>
              <a:t>Flock-managed field equipment is removed through a controlled process. Equipment and storage media are sanitized using secure-erasure procedures when possible; media that cannot be reliably sanitized is physically destroyed. AWS applies its media-sanitization and destruction controls to cloud storage hardware, including cryptographic erasure and physical destruction processes consistent with recognized media-sanitization standards. AWS’s independent assurance reports cover the applicable cloud-infrastructure controls. A customer-specific chain-of-custody or destruction certificate is not automatically issued for every camera or cloud-storage device, but can be addressed through the applicable support or security-review process.</a:t>
            </a:r>
          </a:p>
          <a:p>
            <a:endParaRPr lang="en-US" dirty="0">
              <a:solidFill>
                <a:schemeClr val="bg1"/>
              </a:solidFill>
            </a:endParaRPr>
          </a:p>
          <a:p>
            <a:r>
              <a:rPr lang="en-US" b="1" dirty="0">
                <a:solidFill>
                  <a:schemeClr val="bg1"/>
                </a:solidFill>
              </a:rPr>
              <a:t>How/when does Flock Safety delete data? Are there independent audits available to prove this? </a:t>
            </a:r>
            <a:endParaRPr lang="en-US" dirty="0">
              <a:solidFill>
                <a:schemeClr val="bg1"/>
              </a:solidFill>
            </a:endParaRPr>
          </a:p>
          <a:p>
            <a:pPr lvl="1"/>
            <a:r>
              <a:rPr lang="en-US" dirty="0">
                <a:solidFill>
                  <a:schemeClr val="bg1"/>
                </a:solidFill>
              </a:rPr>
              <a:t>Deletion is handled through automated retention and lifecycle controls. Eligible data is removed when the configured retention period expires. Deletion is intended to be irreversible. Account closure, a legal hold, or a separately requested evidence-preservation process may affect the applicable schedule. </a:t>
            </a:r>
          </a:p>
          <a:p>
            <a:pPr lvl="1"/>
            <a:r>
              <a:rPr lang="en-US" dirty="0">
                <a:solidFill>
                  <a:schemeClr val="bg1"/>
                </a:solidFill>
              </a:rPr>
              <a:t>Flock and AWS maintain system logs and control evidence for the deletion process. AWS independent assurance reports and Flock’s security and compliance materials provide evidence that the relevant control environment is designed and operated appropriately. They do not constitute a separate independent audit of each individual deletion event.</a:t>
            </a:r>
          </a:p>
          <a:p>
            <a:endParaRPr lang="en-US" dirty="0">
              <a:solidFill>
                <a:schemeClr val="bg1"/>
              </a:solidFill>
            </a:endParaRPr>
          </a:p>
          <a:p>
            <a:r>
              <a:rPr lang="en-US" b="1" dirty="0">
                <a:solidFill>
                  <a:schemeClr val="bg1"/>
                </a:solidFill>
              </a:rPr>
              <a:t>Does Flock Safety give or sell data to any third parties? Are there independent audits available to prove this?</a:t>
            </a:r>
            <a:endParaRPr lang="en-US" dirty="0">
              <a:solidFill>
                <a:schemeClr val="bg1"/>
              </a:solidFill>
            </a:endParaRPr>
          </a:p>
          <a:p>
            <a:r>
              <a:rPr lang="en-US" dirty="0">
                <a:solidFill>
                  <a:schemeClr val="bg1"/>
                </a:solidFill>
              </a:rPr>
              <a:t>The contract specifically prohibits Flock from selling data.  This would be a major breach of contract.  </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13161944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F9568-6994-F6C7-9A31-9F8C25C79526}"/>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59A9C4CB-ED4D-DF6D-8E6E-F8E3E0410F33}"/>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868CF95A-1FEF-8674-A630-F13C3DF9C094}"/>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17</a:t>
            </a:fld>
            <a:endParaRPr lang="en-US">
              <a:solidFill>
                <a:schemeClr val="bg1"/>
              </a:solidFill>
            </a:endParaRPr>
          </a:p>
        </p:txBody>
      </p:sp>
      <p:sp>
        <p:nvSpPr>
          <p:cNvPr id="6" name="TextBox 5">
            <a:extLst>
              <a:ext uri="{FF2B5EF4-FFF2-40B4-BE49-F238E27FC236}">
                <a16:creationId xmlns:a16="http://schemas.microsoft.com/office/drawing/2014/main" id="{A330E5EB-7FBA-4A32-77EE-6E74E56445DD}"/>
              </a:ext>
            </a:extLst>
          </p:cNvPr>
          <p:cNvSpPr txBox="1"/>
          <p:nvPr/>
        </p:nvSpPr>
        <p:spPr>
          <a:xfrm>
            <a:off x="189782" y="146649"/>
            <a:ext cx="11913078" cy="3416320"/>
          </a:xfrm>
          <a:prstGeom prst="rect">
            <a:avLst/>
          </a:prstGeom>
          <a:noFill/>
        </p:spPr>
        <p:txBody>
          <a:bodyPr wrap="square">
            <a:spAutoFit/>
          </a:bodyPr>
          <a:lstStyle/>
          <a:p>
            <a:r>
              <a:rPr lang="en-US" b="1" dirty="0">
                <a:solidFill>
                  <a:schemeClr val="bg1"/>
                </a:solidFill>
              </a:rPr>
              <a:t>Is PPD notified when an outside agency accesses data generated from our cameras? </a:t>
            </a:r>
            <a:endParaRPr lang="en-US" dirty="0">
              <a:solidFill>
                <a:schemeClr val="bg1"/>
              </a:solidFill>
            </a:endParaRPr>
          </a:p>
          <a:p>
            <a:pPr lvl="1"/>
            <a:r>
              <a:rPr lang="en-US" dirty="0">
                <a:solidFill>
                  <a:schemeClr val="bg1"/>
                </a:solidFill>
              </a:rPr>
              <a:t>Customers are not normally sent a real-time notification for each authorized Flock support or operational access. Access activity is recorded in Flock’s audit logs, which authorized customer administrators can review. For a specific support engagement, the customer may request an access summary through its Flock support contact.</a:t>
            </a:r>
          </a:p>
          <a:p>
            <a:r>
              <a:rPr lang="en-US" b="1" dirty="0">
                <a:solidFill>
                  <a:schemeClr val="bg1"/>
                </a:solidFill>
              </a:rPr>
              <a:t> </a:t>
            </a:r>
            <a:endParaRPr lang="en-US" dirty="0">
              <a:solidFill>
                <a:schemeClr val="bg1"/>
              </a:solidFill>
            </a:endParaRPr>
          </a:p>
          <a:p>
            <a:r>
              <a:rPr lang="en-US" b="1" dirty="0">
                <a:solidFill>
                  <a:schemeClr val="bg1"/>
                </a:solidFill>
              </a:rPr>
              <a:t>Is PPD notified when a Flock Safety employee accesses data generated from our cameras? </a:t>
            </a:r>
            <a:endParaRPr lang="en-US" dirty="0">
              <a:solidFill>
                <a:schemeClr val="bg1"/>
              </a:solidFill>
            </a:endParaRPr>
          </a:p>
          <a:p>
            <a:pPr lvl="1"/>
            <a:r>
              <a:rPr lang="en-US" dirty="0">
                <a:solidFill>
                  <a:schemeClr val="bg1"/>
                </a:solidFill>
              </a:rPr>
              <a:t>Not established as an automatic per-access notification. Flock says privileged employee access is controlled and audited; its InfoSec terms require customer notification for confirmed security incidents affecting customer data, but that is different from notifying PPD for every legitimate support/maintenance access.  If a Flock agent makes any changes in our system it is logged in our internal event logs.</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918683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6E045-C798-382F-B888-584AA2A65CDB}"/>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5D7D8DE0-F5D2-52A0-F327-E16D26DE2080}"/>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EA4F1A94-D1F7-2110-FF4E-0472D03E3E22}"/>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18</a:t>
            </a:fld>
            <a:endParaRPr lang="en-US">
              <a:solidFill>
                <a:schemeClr val="bg1"/>
              </a:solidFill>
            </a:endParaRPr>
          </a:p>
        </p:txBody>
      </p:sp>
      <p:sp>
        <p:nvSpPr>
          <p:cNvPr id="6" name="TextBox 5">
            <a:extLst>
              <a:ext uri="{FF2B5EF4-FFF2-40B4-BE49-F238E27FC236}">
                <a16:creationId xmlns:a16="http://schemas.microsoft.com/office/drawing/2014/main" id="{552BD81E-6924-6DA8-A04E-AABC5562B30B}"/>
              </a:ext>
            </a:extLst>
          </p:cNvPr>
          <p:cNvSpPr txBox="1"/>
          <p:nvPr/>
        </p:nvSpPr>
        <p:spPr>
          <a:xfrm>
            <a:off x="1536939" y="957636"/>
            <a:ext cx="9118119" cy="1200329"/>
          </a:xfrm>
          <a:prstGeom prst="rect">
            <a:avLst/>
          </a:prstGeom>
          <a:noFill/>
        </p:spPr>
        <p:txBody>
          <a:bodyPr wrap="square">
            <a:spAutoFit/>
          </a:bodyPr>
          <a:lstStyle/>
          <a:p>
            <a:r>
              <a:rPr lang="en-US" b="1" dirty="0">
                <a:solidFill>
                  <a:schemeClr val="bg1"/>
                </a:solidFill>
              </a:rPr>
              <a:t>For how many cases has PPD accessed our own data since the start of the contract? </a:t>
            </a:r>
            <a:endParaRPr lang="en-US" dirty="0">
              <a:solidFill>
                <a:schemeClr val="bg1"/>
              </a:solidFill>
            </a:endParaRPr>
          </a:p>
          <a:p>
            <a:endParaRPr lang="en-US" dirty="0">
              <a:solidFill>
                <a:schemeClr val="bg1"/>
              </a:solidFill>
            </a:endParaRPr>
          </a:p>
          <a:p>
            <a:endParaRPr lang="en-US" dirty="0">
              <a:solidFill>
                <a:schemeClr val="bg1"/>
              </a:solidFill>
            </a:endParaRPr>
          </a:p>
          <a:p>
            <a:endParaRPr lang="en-US" dirty="0">
              <a:solidFill>
                <a:schemeClr val="bg1"/>
              </a:solidFill>
            </a:endParaRPr>
          </a:p>
        </p:txBody>
      </p:sp>
      <p:pic>
        <p:nvPicPr>
          <p:cNvPr id="4" name="Picture 3">
            <a:extLst>
              <a:ext uri="{FF2B5EF4-FFF2-40B4-BE49-F238E27FC236}">
                <a16:creationId xmlns:a16="http://schemas.microsoft.com/office/drawing/2014/main" id="{A3CD8E3E-BC8B-E0EB-410C-F695EBBA8854}"/>
              </a:ext>
            </a:extLst>
          </p:cNvPr>
          <p:cNvPicPr>
            <a:picLocks noChangeAspect="1"/>
          </p:cNvPicPr>
          <p:nvPr/>
        </p:nvPicPr>
        <p:blipFill>
          <a:blip r:embed="rId3"/>
          <a:stretch>
            <a:fillRect/>
          </a:stretch>
        </p:blipFill>
        <p:spPr>
          <a:xfrm>
            <a:off x="3009469" y="1714260"/>
            <a:ext cx="6173061" cy="3429479"/>
          </a:xfrm>
          <a:prstGeom prst="rect">
            <a:avLst/>
          </a:prstGeom>
        </p:spPr>
      </p:pic>
    </p:spTree>
    <p:extLst>
      <p:ext uri="{BB962C8B-B14F-4D97-AF65-F5344CB8AC3E}">
        <p14:creationId xmlns:p14="http://schemas.microsoft.com/office/powerpoint/2010/main" val="1394287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73319-C18B-87E7-A6FC-D3E524458276}"/>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5D7A5F3-7AF6-FE9D-7F0E-0F25DE7192BE}"/>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F9D4DC4C-38E2-F9AA-7F7E-0F9AEA3B7DD1}"/>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19</a:t>
            </a:fld>
            <a:endParaRPr lang="en-US">
              <a:solidFill>
                <a:schemeClr val="bg1"/>
              </a:solidFill>
            </a:endParaRPr>
          </a:p>
        </p:txBody>
      </p:sp>
      <p:sp>
        <p:nvSpPr>
          <p:cNvPr id="6" name="TextBox 5">
            <a:extLst>
              <a:ext uri="{FF2B5EF4-FFF2-40B4-BE49-F238E27FC236}">
                <a16:creationId xmlns:a16="http://schemas.microsoft.com/office/drawing/2014/main" id="{21BF118D-D57B-5B25-FD4F-14EE39FAB96D}"/>
              </a:ext>
            </a:extLst>
          </p:cNvPr>
          <p:cNvSpPr txBox="1"/>
          <p:nvPr/>
        </p:nvSpPr>
        <p:spPr>
          <a:xfrm>
            <a:off x="1217762" y="940331"/>
            <a:ext cx="9756474" cy="1200329"/>
          </a:xfrm>
          <a:prstGeom prst="rect">
            <a:avLst/>
          </a:prstGeom>
          <a:noFill/>
        </p:spPr>
        <p:txBody>
          <a:bodyPr wrap="square">
            <a:spAutoFit/>
          </a:bodyPr>
          <a:lstStyle/>
          <a:p>
            <a:r>
              <a:rPr lang="en-US" b="1" dirty="0">
                <a:solidFill>
                  <a:schemeClr val="bg1"/>
                </a:solidFill>
              </a:rPr>
              <a:t>For how many cases has PPD accessed other agencies' data since the start of the contract? </a:t>
            </a:r>
            <a:endParaRPr lang="en-US" dirty="0">
              <a:solidFill>
                <a:schemeClr val="bg1"/>
              </a:solidFill>
            </a:endParaRPr>
          </a:p>
          <a:p>
            <a:endParaRPr lang="en-US" dirty="0">
              <a:solidFill>
                <a:schemeClr val="bg1"/>
              </a:solidFill>
            </a:endParaRPr>
          </a:p>
          <a:p>
            <a:endParaRPr lang="en-US" dirty="0">
              <a:solidFill>
                <a:schemeClr val="bg1"/>
              </a:solidFill>
            </a:endParaRPr>
          </a:p>
          <a:p>
            <a:endParaRPr lang="en-US" dirty="0">
              <a:solidFill>
                <a:schemeClr val="bg1"/>
              </a:solidFill>
            </a:endParaRPr>
          </a:p>
        </p:txBody>
      </p:sp>
      <p:pic>
        <p:nvPicPr>
          <p:cNvPr id="5" name="Picture 4">
            <a:extLst>
              <a:ext uri="{FF2B5EF4-FFF2-40B4-BE49-F238E27FC236}">
                <a16:creationId xmlns:a16="http://schemas.microsoft.com/office/drawing/2014/main" id="{913FC551-CEC9-47F0-E2CB-1B5FE1E9A390}"/>
              </a:ext>
            </a:extLst>
          </p:cNvPr>
          <p:cNvPicPr>
            <a:picLocks noChangeAspect="1"/>
          </p:cNvPicPr>
          <p:nvPr/>
        </p:nvPicPr>
        <p:blipFill>
          <a:blip r:embed="rId3"/>
          <a:stretch>
            <a:fillRect/>
          </a:stretch>
        </p:blipFill>
        <p:spPr>
          <a:xfrm>
            <a:off x="3109495" y="1728550"/>
            <a:ext cx="5973009" cy="3400900"/>
          </a:xfrm>
          <a:prstGeom prst="rect">
            <a:avLst/>
          </a:prstGeom>
        </p:spPr>
      </p:pic>
    </p:spTree>
    <p:extLst>
      <p:ext uri="{BB962C8B-B14F-4D97-AF65-F5344CB8AC3E}">
        <p14:creationId xmlns:p14="http://schemas.microsoft.com/office/powerpoint/2010/main" val="3195970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71093-5EC7-2CC7-D9D4-E1D91172F24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F8C04D4-E6FF-AF44-9823-421EF93A7B34}"/>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08E90D55-AFF5-43E0-7363-E81E104D5F9D}"/>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20</a:t>
            </a:fld>
            <a:endParaRPr lang="en-US">
              <a:solidFill>
                <a:schemeClr val="bg1"/>
              </a:solidFill>
            </a:endParaRPr>
          </a:p>
        </p:txBody>
      </p:sp>
      <p:sp>
        <p:nvSpPr>
          <p:cNvPr id="6" name="TextBox 5">
            <a:extLst>
              <a:ext uri="{FF2B5EF4-FFF2-40B4-BE49-F238E27FC236}">
                <a16:creationId xmlns:a16="http://schemas.microsoft.com/office/drawing/2014/main" id="{24CA4EE6-50E1-792E-7521-F094434511ED}"/>
              </a:ext>
            </a:extLst>
          </p:cNvPr>
          <p:cNvSpPr txBox="1"/>
          <p:nvPr/>
        </p:nvSpPr>
        <p:spPr>
          <a:xfrm>
            <a:off x="1217763" y="940383"/>
            <a:ext cx="9756474" cy="1200329"/>
          </a:xfrm>
          <a:prstGeom prst="rect">
            <a:avLst/>
          </a:prstGeom>
          <a:noFill/>
        </p:spPr>
        <p:txBody>
          <a:bodyPr wrap="square">
            <a:spAutoFit/>
          </a:bodyPr>
          <a:lstStyle/>
          <a:p>
            <a:r>
              <a:rPr lang="en-US" b="1" dirty="0">
                <a:solidFill>
                  <a:schemeClr val="bg1"/>
                </a:solidFill>
              </a:rPr>
              <a:t>How many times have other agencies accessed our data since the start of the contract? </a:t>
            </a:r>
            <a:endParaRPr lang="en-US" dirty="0">
              <a:solidFill>
                <a:schemeClr val="bg1"/>
              </a:solidFill>
            </a:endParaRPr>
          </a:p>
          <a:p>
            <a:endParaRPr lang="en-US" dirty="0">
              <a:solidFill>
                <a:schemeClr val="bg1"/>
              </a:solidFill>
            </a:endParaRPr>
          </a:p>
          <a:p>
            <a:endParaRPr lang="en-US" dirty="0">
              <a:solidFill>
                <a:schemeClr val="bg1"/>
              </a:solidFill>
            </a:endParaRPr>
          </a:p>
          <a:p>
            <a:endParaRPr lang="en-US" dirty="0">
              <a:solidFill>
                <a:schemeClr val="bg1"/>
              </a:solidFill>
            </a:endParaRPr>
          </a:p>
        </p:txBody>
      </p:sp>
      <p:pic>
        <p:nvPicPr>
          <p:cNvPr id="4" name="Picture 3">
            <a:extLst>
              <a:ext uri="{FF2B5EF4-FFF2-40B4-BE49-F238E27FC236}">
                <a16:creationId xmlns:a16="http://schemas.microsoft.com/office/drawing/2014/main" id="{C4E2F1ED-ABA2-37B4-07BD-416D5EAAABDE}"/>
              </a:ext>
            </a:extLst>
          </p:cNvPr>
          <p:cNvPicPr>
            <a:picLocks noChangeAspect="1"/>
          </p:cNvPicPr>
          <p:nvPr/>
        </p:nvPicPr>
        <p:blipFill>
          <a:blip r:embed="rId3"/>
          <a:stretch>
            <a:fillRect/>
          </a:stretch>
        </p:blipFill>
        <p:spPr>
          <a:xfrm>
            <a:off x="3057101" y="1714260"/>
            <a:ext cx="6077798" cy="3429479"/>
          </a:xfrm>
          <a:prstGeom prst="rect">
            <a:avLst/>
          </a:prstGeom>
        </p:spPr>
      </p:pic>
    </p:spTree>
    <p:extLst>
      <p:ext uri="{BB962C8B-B14F-4D97-AF65-F5344CB8AC3E}">
        <p14:creationId xmlns:p14="http://schemas.microsoft.com/office/powerpoint/2010/main" val="952085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A28AA-5315-C94D-853E-84510A89D54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CEBAB13B-2560-11DD-CCAA-EA885C86D364}"/>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2D326D4B-9395-D91F-1F76-769E1F324FFC}"/>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21</a:t>
            </a:fld>
            <a:endParaRPr lang="en-US">
              <a:solidFill>
                <a:schemeClr val="bg1"/>
              </a:solidFill>
            </a:endParaRPr>
          </a:p>
        </p:txBody>
      </p:sp>
      <p:sp>
        <p:nvSpPr>
          <p:cNvPr id="6" name="TextBox 5">
            <a:extLst>
              <a:ext uri="{FF2B5EF4-FFF2-40B4-BE49-F238E27FC236}">
                <a16:creationId xmlns:a16="http://schemas.microsoft.com/office/drawing/2014/main" id="{23B38C54-26F2-D399-8341-7F1E6F755E09}"/>
              </a:ext>
            </a:extLst>
          </p:cNvPr>
          <p:cNvSpPr txBox="1"/>
          <p:nvPr/>
        </p:nvSpPr>
        <p:spPr>
          <a:xfrm>
            <a:off x="189782" y="146649"/>
            <a:ext cx="11913078" cy="7017306"/>
          </a:xfrm>
          <a:prstGeom prst="rect">
            <a:avLst/>
          </a:prstGeom>
          <a:noFill/>
        </p:spPr>
        <p:txBody>
          <a:bodyPr wrap="square">
            <a:spAutoFit/>
          </a:bodyPr>
          <a:lstStyle/>
          <a:p>
            <a:r>
              <a:rPr lang="en-US" b="1" dirty="0">
                <a:solidFill>
                  <a:schemeClr val="bg1"/>
                </a:solidFill>
              </a:rPr>
              <a:t>Who is responsible for updating the software of the Flock devices? </a:t>
            </a:r>
            <a:endParaRPr lang="en-US" dirty="0">
              <a:solidFill>
                <a:schemeClr val="bg1"/>
              </a:solidFill>
            </a:endParaRPr>
          </a:p>
          <a:p>
            <a:pPr lvl="1"/>
            <a:r>
              <a:rPr lang="en-US" dirty="0">
                <a:solidFill>
                  <a:schemeClr val="bg1"/>
                </a:solidFill>
              </a:rPr>
              <a:t>Flock.  This is part of what the yearly fee’s cover.</a:t>
            </a:r>
          </a:p>
          <a:p>
            <a:r>
              <a:rPr lang="en-US" b="1" dirty="0">
                <a:solidFill>
                  <a:schemeClr val="bg1"/>
                </a:solidFill>
              </a:rPr>
              <a:t> </a:t>
            </a:r>
            <a:endParaRPr lang="en-US" dirty="0">
              <a:solidFill>
                <a:schemeClr val="bg1"/>
              </a:solidFill>
            </a:endParaRPr>
          </a:p>
          <a:p>
            <a:r>
              <a:rPr lang="en-US" b="1" dirty="0">
                <a:solidFill>
                  <a:schemeClr val="bg1"/>
                </a:solidFill>
              </a:rPr>
              <a:t>Is there a patch log or other audit available to show updates applied to devices, and the vulnerabilities that have been addressed? </a:t>
            </a:r>
            <a:endParaRPr lang="en-US" dirty="0">
              <a:solidFill>
                <a:schemeClr val="bg1"/>
              </a:solidFill>
            </a:endParaRPr>
          </a:p>
          <a:p>
            <a:pPr lvl="1"/>
            <a:r>
              <a:rPr lang="en-US" dirty="0">
                <a:solidFill>
                  <a:schemeClr val="bg1"/>
                </a:solidFill>
              </a:rPr>
              <a:t>Flock maintains device and software release records, update-status information, vulnerability-management records, and security-testing evidence. Camera software updates are delivered through controlled over-the-air deployment processes, and vulnerabilities are tracked and remediated according to severity. </a:t>
            </a:r>
          </a:p>
          <a:p>
            <a:pPr lvl="1"/>
            <a:r>
              <a:rPr lang="en-US" dirty="0">
                <a:solidFill>
                  <a:schemeClr val="bg1"/>
                </a:solidFill>
              </a:rPr>
              <a:t>A public, per-camera patch history is not automatically published because it could expose device and security details. A customer can request an asset-specific update-status report or a security summary through Flock’s support or security-review process.</a:t>
            </a:r>
          </a:p>
          <a:p>
            <a:endParaRPr lang="en-US" dirty="0">
              <a:solidFill>
                <a:schemeClr val="bg1"/>
              </a:solidFill>
            </a:endParaRPr>
          </a:p>
          <a:p>
            <a:r>
              <a:rPr lang="en-US" b="1" dirty="0">
                <a:solidFill>
                  <a:schemeClr val="bg1"/>
                </a:solidFill>
              </a:rPr>
              <a:t>A plain-language explanation to the public of exactly what data is captured, how long it is retained, and who inside and outside Page PD can query it.</a:t>
            </a:r>
            <a:endParaRPr lang="en-US" dirty="0">
              <a:solidFill>
                <a:schemeClr val="bg1"/>
              </a:solidFill>
            </a:endParaRPr>
          </a:p>
          <a:p>
            <a:pPr lvl="1"/>
            <a:r>
              <a:rPr lang="en-US" dirty="0">
                <a:solidFill>
                  <a:schemeClr val="bg1"/>
                </a:solidFill>
              </a:rPr>
              <a:t>Addressed in previous questions posed by Counsellor Preller. </a:t>
            </a:r>
          </a:p>
          <a:p>
            <a:pPr lvl="1"/>
            <a:r>
              <a:rPr lang="en-US" dirty="0">
                <a:solidFill>
                  <a:schemeClr val="bg1"/>
                </a:solidFill>
              </a:rPr>
              <a:t>~  (a license plate number, physical identifiers of the vehicle </a:t>
            </a:r>
            <a:r>
              <a:rPr lang="en-US" dirty="0" err="1">
                <a:solidFill>
                  <a:schemeClr val="bg1"/>
                </a:solidFill>
              </a:rPr>
              <a:t>ie</a:t>
            </a:r>
            <a:r>
              <a:rPr lang="en-US" dirty="0">
                <a:solidFill>
                  <a:schemeClr val="bg1"/>
                </a:solidFill>
              </a:rPr>
              <a:t>: color, make, model, vehicle damage,      `  decals/stickers etc.)</a:t>
            </a:r>
          </a:p>
          <a:p>
            <a:pPr lvl="1"/>
            <a:r>
              <a:rPr lang="en-US" dirty="0">
                <a:solidFill>
                  <a:schemeClr val="bg1"/>
                </a:solidFill>
              </a:rPr>
              <a:t>~  (7 days)</a:t>
            </a:r>
          </a:p>
          <a:p>
            <a:pPr lvl="1"/>
            <a:r>
              <a:rPr lang="en-US" dirty="0">
                <a:solidFill>
                  <a:schemeClr val="bg1"/>
                </a:solidFill>
              </a:rPr>
              <a:t>~  (2 Lt.’s, RTCC, Dispatch) </a:t>
            </a:r>
          </a:p>
          <a:p>
            <a:endParaRPr lang="en-US" b="1" dirty="0">
              <a:solidFill>
                <a:schemeClr val="bg1"/>
              </a:solidFill>
            </a:endParaRPr>
          </a:p>
          <a:p>
            <a:r>
              <a:rPr lang="en-US" b="1" dirty="0">
                <a:solidFill>
                  <a:schemeClr val="bg1"/>
                </a:solidFill>
              </a:rPr>
              <a:t>Written confirmation of whether data sharing with federal, out-of-state, or other outside agencies is enabled by default, and how the department would disable or restrict it.</a:t>
            </a:r>
            <a:endParaRPr lang="en-US" dirty="0">
              <a:solidFill>
                <a:schemeClr val="bg1"/>
              </a:solidFill>
            </a:endParaRPr>
          </a:p>
          <a:p>
            <a:pPr lvl="1"/>
            <a:r>
              <a:rPr lang="en-US" dirty="0">
                <a:solidFill>
                  <a:schemeClr val="bg1"/>
                </a:solidFill>
              </a:rPr>
              <a:t>We do not share data with any Federal or any other agency by default.  We only share data with state agencies in Arizona.</a:t>
            </a:r>
          </a:p>
          <a:p>
            <a:endParaRPr lang="en-US" dirty="0">
              <a:solidFill>
                <a:schemeClr val="bg1"/>
              </a:solidFill>
            </a:endParaRPr>
          </a:p>
        </p:txBody>
      </p:sp>
    </p:spTree>
    <p:extLst>
      <p:ext uri="{BB962C8B-B14F-4D97-AF65-F5344CB8AC3E}">
        <p14:creationId xmlns:p14="http://schemas.microsoft.com/office/powerpoint/2010/main" val="2158631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9E737F-C57A-98BB-536B-1C6435DEF06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9A6B2F43-6A82-C1BC-51D6-802B1B74207E}"/>
              </a:ext>
            </a:extLst>
          </p:cNvPr>
          <p:cNvSpPr/>
          <p:nvPr/>
        </p:nvSpPr>
        <p:spPr>
          <a:xfrm>
            <a:off x="396815" y="6426679"/>
            <a:ext cx="11404121" cy="380768"/>
          </a:xfrm>
          <a:prstGeom prst="rect">
            <a:avLst/>
          </a:prstGeom>
          <a:solidFill>
            <a:srgbClr val="0B21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Slide Number Placeholder 0">
            <a:extLst>
              <a:ext uri="{FF2B5EF4-FFF2-40B4-BE49-F238E27FC236}">
                <a16:creationId xmlns:a16="http://schemas.microsoft.com/office/drawing/2014/main" id="{0CE0A3AD-7243-ADFB-BF00-E7936FCCDBFA}"/>
              </a:ext>
            </a:extLst>
          </p:cNvPr>
          <p:cNvSpPr>
            <a:spLocks noGrp="1"/>
          </p:cNvSpPr>
          <p:nvPr>
            <p:ph type="sldNum" sz="quarter" idx="4294967295"/>
          </p:nvPr>
        </p:nvSpPr>
        <p:spPr>
          <a:xfrm>
            <a:off x="11430000" y="6510528"/>
            <a:ext cx="800000" cy="300000"/>
          </a:xfrm>
          <a:prstGeom prst="rect">
            <a:avLst/>
          </a:prstGeom>
          <a:extLst>
            <a:ext uri="{C572A759-6A51-4108-AA02-DFA0A04FC94B}">
              <ma14:wrappingTextBoxFlag xmlns="" xmlns:ma14="http://schemas.microsoft.com/office/mac/drawingml/2011/main" val="0"/>
            </a:ext>
          </a:extLst>
        </p:spPr>
        <p:txBody>
          <a:bodyPr/>
          <a:lstStyle>
            <a:lvl1pPr>
              <a:defRPr sz="700">
                <a:solidFill>
                  <a:srgbClr val="6F8495"/>
                </a:solidFill>
                <a:latin typeface="Aptos"/>
                <a:ea typeface="Aptos"/>
                <a:cs typeface="Aptos"/>
              </a:defRPr>
            </a:lvl1pPr>
          </a:lstStyle>
          <a:p>
            <a:pPr algn="l"/>
            <a:fld id="{F7021451-1387-4CA6-816F-3879F97B5CBC}" type="slidenum">
              <a:rPr lang="en-US" b="0">
                <a:solidFill>
                  <a:schemeClr val="bg1"/>
                </a:solidFill>
              </a:rPr>
              <a:t>22</a:t>
            </a:fld>
            <a:endParaRPr lang="en-US">
              <a:solidFill>
                <a:schemeClr val="bg1"/>
              </a:solidFill>
            </a:endParaRPr>
          </a:p>
        </p:txBody>
      </p:sp>
      <p:sp>
        <p:nvSpPr>
          <p:cNvPr id="6" name="TextBox 5">
            <a:extLst>
              <a:ext uri="{FF2B5EF4-FFF2-40B4-BE49-F238E27FC236}">
                <a16:creationId xmlns:a16="http://schemas.microsoft.com/office/drawing/2014/main" id="{7A7D2DD3-FC74-C6BE-9569-EA222EF4A736}"/>
              </a:ext>
            </a:extLst>
          </p:cNvPr>
          <p:cNvSpPr txBox="1"/>
          <p:nvPr/>
        </p:nvSpPr>
        <p:spPr>
          <a:xfrm>
            <a:off x="189782" y="146649"/>
            <a:ext cx="11913078" cy="4247317"/>
          </a:xfrm>
          <a:prstGeom prst="rect">
            <a:avLst/>
          </a:prstGeom>
          <a:noFill/>
        </p:spPr>
        <p:txBody>
          <a:bodyPr wrap="square">
            <a:spAutoFit/>
          </a:bodyPr>
          <a:lstStyle/>
          <a:p>
            <a:r>
              <a:rPr lang="en-US" b="1" dirty="0">
                <a:solidFill>
                  <a:schemeClr val="bg1"/>
                </a:solidFill>
              </a:rPr>
              <a:t>A public audit/reporting mechanism showing how many searches were run, for what stated purpose, and whether any misuse was found.</a:t>
            </a:r>
            <a:endParaRPr lang="en-US" dirty="0">
              <a:solidFill>
                <a:schemeClr val="bg1"/>
              </a:solidFill>
            </a:endParaRPr>
          </a:p>
          <a:p>
            <a:pPr lvl="1"/>
            <a:r>
              <a:rPr lang="en-US" dirty="0">
                <a:solidFill>
                  <a:schemeClr val="bg1"/>
                </a:solidFill>
              </a:rPr>
              <a:t>We conduct weekly audits.  We audit every single search that our staff makes in the system.  This is more thorough than ACJIS criminal history auditing conducted by the state which requires an even higher level of security clearance.  </a:t>
            </a:r>
          </a:p>
          <a:p>
            <a:r>
              <a:rPr lang="en-US" dirty="0">
                <a:solidFill>
                  <a:schemeClr val="bg1"/>
                </a:solidFill>
              </a:rPr>
              <a:t> </a:t>
            </a:r>
          </a:p>
          <a:p>
            <a:r>
              <a:rPr lang="en-US" b="1" dirty="0">
                <a:solidFill>
                  <a:schemeClr val="bg1"/>
                </a:solidFill>
              </a:rPr>
              <a:t>Written policy on what happens if Flock (or any vendor) is acquired by another company or changes its terms of service.</a:t>
            </a:r>
            <a:endParaRPr lang="en-US" dirty="0">
              <a:solidFill>
                <a:schemeClr val="bg1"/>
              </a:solidFill>
            </a:endParaRPr>
          </a:p>
          <a:p>
            <a:pPr lvl="1"/>
            <a:r>
              <a:rPr lang="en-US" dirty="0">
                <a:solidFill>
                  <a:schemeClr val="bg1"/>
                </a:solidFill>
              </a:rPr>
              <a:t>This is covered in our contract, and we would have the right to discontinue services with Flock in the event that this happens.</a:t>
            </a:r>
          </a:p>
          <a:p>
            <a:r>
              <a:rPr lang="en-US" dirty="0">
                <a:solidFill>
                  <a:schemeClr val="bg1"/>
                </a:solidFill>
              </a:rPr>
              <a:t> </a:t>
            </a:r>
          </a:p>
          <a:p>
            <a:r>
              <a:rPr lang="en-US" b="1" dirty="0">
                <a:solidFill>
                  <a:schemeClr val="bg1"/>
                </a:solidFill>
              </a:rPr>
              <a:t>A clear presentation of the realistic options before the council and public: continue as-is, modify (shorter retention, restricted </a:t>
            </a:r>
          </a:p>
          <a:p>
            <a:pPr lvl="1"/>
            <a:r>
              <a:rPr lang="en-US" dirty="0">
                <a:solidFill>
                  <a:schemeClr val="bg1"/>
                </a:solidFill>
              </a:rPr>
              <a:t>Provided.</a:t>
            </a:r>
          </a:p>
          <a:p>
            <a:endParaRPr lang="en-US" dirty="0">
              <a:solidFill>
                <a:schemeClr val="bg1"/>
              </a:solidFill>
            </a:endParaRPr>
          </a:p>
        </p:txBody>
      </p:sp>
    </p:spTree>
    <p:extLst>
      <p:ext uri="{BB962C8B-B14F-4D97-AF65-F5344CB8AC3E}">
        <p14:creationId xmlns:p14="http://schemas.microsoft.com/office/powerpoint/2010/main" val="738815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CBBF6-75B9-9DB8-A0A8-05E61F6B88BA}"/>
            </a:ext>
          </a:extLst>
        </p:cNvPr>
        <p:cNvGrpSpPr/>
        <p:nvPr/>
      </p:nvGrpSpPr>
      <p:grpSpPr>
        <a:xfrm>
          <a:off x="0" y="0"/>
          <a:ext cx="0" cy="0"/>
          <a:chOff x="0" y="0"/>
          <a:chExt cx="0" cy="0"/>
        </a:xfrm>
      </p:grpSpPr>
      <p:sp>
        <p:nvSpPr>
          <p:cNvPr id="3" name="Shape 0">
            <a:extLst>
              <a:ext uri="{FF2B5EF4-FFF2-40B4-BE49-F238E27FC236}">
                <a16:creationId xmlns:a16="http://schemas.microsoft.com/office/drawing/2014/main" id="{C4143A2D-18F2-8E49-730B-E28B3C94DAD8}"/>
              </a:ext>
            </a:extLst>
          </p:cNvPr>
          <p:cNvSpPr/>
          <p:nvPr/>
        </p:nvSpPr>
        <p:spPr>
          <a:xfrm>
            <a:off x="0" y="0"/>
            <a:ext cx="5623560" cy="6858000"/>
          </a:xfrm>
          <a:prstGeom prst="rect">
            <a:avLst/>
          </a:prstGeom>
          <a:solidFill>
            <a:srgbClr val="0B2136"/>
          </a:solidFill>
          <a:ln w="12700">
            <a:solidFill>
              <a:srgbClr val="0B2136">
                <a:alpha val="0"/>
              </a:srgbClr>
            </a:solidFill>
            <a:prstDash val="solid"/>
          </a:ln>
        </p:spPr>
        <p:txBody>
          <a:bodyPr/>
          <a:lstStyle/>
          <a:p>
            <a:endParaRPr lang="en-US"/>
          </a:p>
        </p:txBody>
      </p:sp>
      <p:sp>
        <p:nvSpPr>
          <p:cNvPr id="4" name="Shape 1">
            <a:extLst>
              <a:ext uri="{FF2B5EF4-FFF2-40B4-BE49-F238E27FC236}">
                <a16:creationId xmlns:a16="http://schemas.microsoft.com/office/drawing/2014/main" id="{2F748C29-6CFB-F8BE-C935-FDCF95CE75D1}"/>
              </a:ext>
            </a:extLst>
          </p:cNvPr>
          <p:cNvSpPr/>
          <p:nvPr/>
        </p:nvSpPr>
        <p:spPr>
          <a:xfrm>
            <a:off x="4718304" y="0"/>
            <a:ext cx="2103120" cy="6858000"/>
          </a:xfrm>
          <a:prstGeom prst="rect">
            <a:avLst/>
          </a:prstGeom>
          <a:solidFill>
            <a:srgbClr val="0B2136">
              <a:alpha val="65000"/>
            </a:srgbClr>
          </a:solidFill>
          <a:ln w="12700">
            <a:solidFill>
              <a:srgbClr val="0B2136">
                <a:alpha val="0"/>
              </a:srgbClr>
            </a:solidFill>
            <a:prstDash val="solid"/>
          </a:ln>
        </p:spPr>
        <p:txBody>
          <a:bodyPr/>
          <a:lstStyle/>
          <a:p>
            <a:endParaRPr lang="en-US"/>
          </a:p>
        </p:txBody>
      </p:sp>
      <p:sp>
        <p:nvSpPr>
          <p:cNvPr id="5" name="Shape 2">
            <a:extLst>
              <a:ext uri="{FF2B5EF4-FFF2-40B4-BE49-F238E27FC236}">
                <a16:creationId xmlns:a16="http://schemas.microsoft.com/office/drawing/2014/main" id="{24B03D2D-C3C3-A547-E7A9-60C0C5AF07D5}"/>
              </a:ext>
            </a:extLst>
          </p:cNvPr>
          <p:cNvSpPr/>
          <p:nvPr/>
        </p:nvSpPr>
        <p:spPr>
          <a:xfrm>
            <a:off x="6548397" y="675917"/>
            <a:ext cx="0" cy="5806440"/>
          </a:xfrm>
          <a:prstGeom prst="line">
            <a:avLst/>
          </a:prstGeom>
          <a:noFill/>
          <a:ln w="17780">
            <a:solidFill>
              <a:srgbClr val="D9A62E"/>
            </a:solidFill>
            <a:prstDash val="solid"/>
          </a:ln>
        </p:spPr>
        <p:txBody>
          <a:bodyPr/>
          <a:lstStyle/>
          <a:p>
            <a:endParaRPr lang="en-US"/>
          </a:p>
        </p:txBody>
      </p:sp>
      <p:pic>
        <p:nvPicPr>
          <p:cNvPr id="9" name="Picture 8">
            <a:extLst>
              <a:ext uri="{FF2B5EF4-FFF2-40B4-BE49-F238E27FC236}">
                <a16:creationId xmlns:a16="http://schemas.microsoft.com/office/drawing/2014/main" id="{BD996DB7-F189-FD04-0BF7-0124423DF8F7}"/>
              </a:ext>
            </a:extLst>
          </p:cNvPr>
          <p:cNvPicPr>
            <a:picLocks noChangeAspect="1"/>
          </p:cNvPicPr>
          <p:nvPr/>
        </p:nvPicPr>
        <p:blipFill>
          <a:blip r:embed="rId3">
            <a:alphaModFix amt="62000"/>
            <a:extLst>
              <a:ext uri="{BEBA8EAE-BF5A-486C-A8C5-ECC9F3942E4B}">
                <a14:imgProps xmlns:a14="http://schemas.microsoft.com/office/drawing/2010/main">
                  <a14:imgLayer r:embed="rId4">
                    <a14:imgEffect>
                      <a14:artisticCrisscrossEtching/>
                    </a14:imgEffect>
                  </a14:imgLayer>
                </a14:imgProps>
              </a:ext>
            </a:extLst>
          </a:blip>
          <a:stretch>
            <a:fillRect/>
          </a:stretch>
        </p:blipFill>
        <p:spPr>
          <a:xfrm>
            <a:off x="6728741" y="0"/>
            <a:ext cx="5488357" cy="6858000"/>
          </a:xfrm>
          <a:prstGeom prst="rect">
            <a:avLst/>
          </a:prstGeom>
        </p:spPr>
      </p:pic>
      <p:sp>
        <p:nvSpPr>
          <p:cNvPr id="10" name="Text 3">
            <a:extLst>
              <a:ext uri="{FF2B5EF4-FFF2-40B4-BE49-F238E27FC236}">
                <a16:creationId xmlns:a16="http://schemas.microsoft.com/office/drawing/2014/main" id="{3A653C56-4976-F5D2-441C-64149F690974}"/>
              </a:ext>
            </a:extLst>
          </p:cNvPr>
          <p:cNvSpPr/>
          <p:nvPr/>
        </p:nvSpPr>
        <p:spPr>
          <a:xfrm>
            <a:off x="1460657" y="2423160"/>
            <a:ext cx="2835383" cy="1005840"/>
          </a:xfrm>
          <a:prstGeom prst="rect">
            <a:avLst/>
          </a:prstGeom>
          <a:noFill/>
          <a:ln/>
        </p:spPr>
        <p:txBody>
          <a:bodyPr wrap="square" lIns="0" tIns="0" rIns="0" bIns="0" rtlCol="0" anchor="ctr"/>
          <a:lstStyle/>
          <a:p>
            <a:pPr marL="0" indent="0">
              <a:buNone/>
            </a:pPr>
            <a:r>
              <a:rPr lang="en-US" sz="4400" b="1" dirty="0">
                <a:solidFill>
                  <a:srgbClr val="F5F7F9"/>
                </a:solidFill>
                <a:latin typeface="Aptos Display" pitchFamily="34" charset="0"/>
                <a:ea typeface="Aptos Display" pitchFamily="34" charset="-122"/>
                <a:cs typeface="Aptos Display" pitchFamily="34" charset="-120"/>
              </a:rPr>
              <a:t>Thank You</a:t>
            </a:r>
            <a:endParaRPr lang="en-US" sz="4400" dirty="0"/>
          </a:p>
        </p:txBody>
      </p:sp>
      <p:pic>
        <p:nvPicPr>
          <p:cNvPr id="12" name="Picture 11">
            <a:extLst>
              <a:ext uri="{FF2B5EF4-FFF2-40B4-BE49-F238E27FC236}">
                <a16:creationId xmlns:a16="http://schemas.microsoft.com/office/drawing/2014/main" id="{B68D852D-8BC4-FCD4-B8FE-F7CF824AB244}"/>
              </a:ext>
            </a:extLst>
          </p:cNvPr>
          <p:cNvPicPr>
            <a:picLocks noChangeAspect="1"/>
          </p:cNvPicPr>
          <p:nvPr/>
        </p:nvPicPr>
        <p:blipFill>
          <a:blip r:embed="rId5"/>
          <a:stretch>
            <a:fillRect/>
          </a:stretch>
        </p:blipFill>
        <p:spPr>
          <a:xfrm>
            <a:off x="1702896" y="3429000"/>
            <a:ext cx="1950158" cy="2362237"/>
          </a:xfrm>
          <a:prstGeom prst="rect">
            <a:avLst/>
          </a:prstGeom>
        </p:spPr>
      </p:pic>
    </p:spTree>
    <p:extLst>
      <p:ext uri="{BB962C8B-B14F-4D97-AF65-F5344CB8AC3E}">
        <p14:creationId xmlns:p14="http://schemas.microsoft.com/office/powerpoint/2010/main" val="3771104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2954</TotalTime>
  <Words>6043</Words>
  <Application>Microsoft Office PowerPoint</Application>
  <PresentationFormat>Widescreen</PresentationFormat>
  <Paragraphs>307</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City of Page, Arizona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Page PD License Plate Reader Technology</dc:title>
  <dc:subject>License Plate Reader Technology Council Briefing</dc:subject>
  <dc:creator>Page Police Department</dc:creator>
  <cp:lastModifiedBy>Ted Barnard</cp:lastModifiedBy>
  <cp:revision>5</cp:revision>
  <dcterms:created xsi:type="dcterms:W3CDTF">2026-08-31T20:19:16Z</dcterms:created>
  <dcterms:modified xsi:type="dcterms:W3CDTF">2026-09-09T23:04:26Z</dcterms:modified>
</cp:coreProperties>
</file>